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14"/>
  </p:notesMasterIdLst>
  <p:handoutMasterIdLst>
    <p:handoutMasterId r:id="rId15"/>
  </p:handoutMasterIdLst>
  <p:sldIdLst>
    <p:sldId id="256" r:id="rId5"/>
    <p:sldId id="257" r:id="rId6"/>
    <p:sldId id="258" r:id="rId7"/>
    <p:sldId id="259" r:id="rId8"/>
    <p:sldId id="264" r:id="rId9"/>
    <p:sldId id="261" r:id="rId10"/>
    <p:sldId id="262" r:id="rId11"/>
    <p:sldId id="263" r:id="rId12"/>
    <p:sldId id="260" r:id="rId13"/>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2" d="100"/>
          <a:sy n="162" d="100"/>
        </p:scale>
        <p:origin x="264" y="60"/>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27920C-A2A7-43D3-9E8C-12EBC1AEF93E}" type="datetime1">
              <a:rPr lang="it-IT" smtClean="0"/>
              <a:t>26/03/2021</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2D306-4CE7-4B06-AF73-311970B1CF3E}" type="slidenum">
              <a:rPr lang="it-IT" smtClean="0"/>
              <a:t>‹N›</a:t>
            </a:fld>
            <a:endParaRPr lang="it-IT" dirty="0"/>
          </a:p>
        </p:txBody>
      </p:sp>
    </p:spTree>
    <p:extLst>
      <p:ext uri="{BB962C8B-B14F-4D97-AF65-F5344CB8AC3E}">
        <p14:creationId xmlns:p14="http://schemas.microsoft.com/office/powerpoint/2010/main" val="3877213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71E02-131D-4D1D-B957-4B348FB801EE}" type="datetime1">
              <a:rPr lang="it-IT" smtClean="0"/>
              <a:pPr/>
              <a:t>26/03/2021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ED20-AA3E-407A-995B-E979708F91FF}" type="slidenum">
              <a:rPr lang="it-IT" noProof="0" smtClean="0"/>
              <a:t>‹N›</a:t>
            </a:fld>
            <a:endParaRPr lang="it-IT" noProof="0" dirty="0"/>
          </a:p>
        </p:txBody>
      </p:sp>
    </p:spTree>
    <p:extLst>
      <p:ext uri="{BB962C8B-B14F-4D97-AF65-F5344CB8AC3E}">
        <p14:creationId xmlns:p14="http://schemas.microsoft.com/office/powerpoint/2010/main" val="26606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1</a:t>
            </a:fld>
            <a:endParaRPr lang="it-IT" dirty="0"/>
          </a:p>
        </p:txBody>
      </p:sp>
    </p:spTree>
    <p:extLst>
      <p:ext uri="{BB962C8B-B14F-4D97-AF65-F5344CB8AC3E}">
        <p14:creationId xmlns:p14="http://schemas.microsoft.com/office/powerpoint/2010/main" val="263713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2</a:t>
            </a:fld>
            <a:endParaRPr lang="it-IT" dirty="0"/>
          </a:p>
        </p:txBody>
      </p:sp>
    </p:spTree>
    <p:extLst>
      <p:ext uri="{BB962C8B-B14F-4D97-AF65-F5344CB8AC3E}">
        <p14:creationId xmlns:p14="http://schemas.microsoft.com/office/powerpoint/2010/main" val="248905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3</a:t>
            </a:fld>
            <a:endParaRPr lang="it-IT" dirty="0"/>
          </a:p>
        </p:txBody>
      </p:sp>
    </p:spTree>
    <p:extLst>
      <p:ext uri="{BB962C8B-B14F-4D97-AF65-F5344CB8AC3E}">
        <p14:creationId xmlns:p14="http://schemas.microsoft.com/office/powerpoint/2010/main" val="40695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4</a:t>
            </a:fld>
            <a:endParaRPr lang="it-IT" dirty="0"/>
          </a:p>
        </p:txBody>
      </p:sp>
    </p:spTree>
    <p:extLst>
      <p:ext uri="{BB962C8B-B14F-4D97-AF65-F5344CB8AC3E}">
        <p14:creationId xmlns:p14="http://schemas.microsoft.com/office/powerpoint/2010/main" val="246160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5</a:t>
            </a:fld>
            <a:endParaRPr lang="it-IT" dirty="0"/>
          </a:p>
        </p:txBody>
      </p:sp>
    </p:spTree>
    <p:extLst>
      <p:ext uri="{BB962C8B-B14F-4D97-AF65-F5344CB8AC3E}">
        <p14:creationId xmlns:p14="http://schemas.microsoft.com/office/powerpoint/2010/main" val="920094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8</a:t>
            </a:fld>
            <a:endParaRPr lang="it-IT" dirty="0"/>
          </a:p>
        </p:txBody>
      </p:sp>
    </p:spTree>
    <p:extLst>
      <p:ext uri="{BB962C8B-B14F-4D97-AF65-F5344CB8AC3E}">
        <p14:creationId xmlns:p14="http://schemas.microsoft.com/office/powerpoint/2010/main" val="105636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E94ED20-AA3E-407A-995B-E979708F91FF}" type="slidenum">
              <a:rPr lang="it-IT" smtClean="0"/>
              <a:t>9</a:t>
            </a:fld>
            <a:endParaRPr lang="it-IT" dirty="0"/>
          </a:p>
        </p:txBody>
      </p:sp>
    </p:spTree>
    <p:extLst>
      <p:ext uri="{BB962C8B-B14F-4D97-AF65-F5344CB8AC3E}">
        <p14:creationId xmlns:p14="http://schemas.microsoft.com/office/powerpoint/2010/main" val="2148524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7" name="Segnaposto data 6"/>
          <p:cNvSpPr>
            <a:spLocks noGrp="1"/>
          </p:cNvSpPr>
          <p:nvPr>
            <p:ph type="dt" sz="half" idx="10"/>
          </p:nvPr>
        </p:nvSpPr>
        <p:spPr/>
        <p:txBody>
          <a:bodyPr rtlCol="0"/>
          <a:lstStyle/>
          <a:p>
            <a:pPr rtl="0"/>
            <a:fld id="{E730CFC9-60FD-4C6E-821A-2EF7B9838854}" type="datetime1">
              <a:rPr lang="it-IT" noProof="0" smtClean="0"/>
              <a:t>26/03/2021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384757FA-1751-43E9-B391-F21D1613BC5B}" type="datetime1">
              <a:rPr lang="it-IT" noProof="0" smtClean="0"/>
              <a:t>26/03/2021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653112" y="937260"/>
            <a:ext cx="1298608" cy="498348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2231136" y="937260"/>
            <a:ext cx="6198489" cy="498348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44921FE0-8376-4934-803C-3CF729983BDB}" type="datetime1">
              <a:rPr lang="it-IT" noProof="0" smtClean="0"/>
              <a:t>26/03/2021</a:t>
            </a:fld>
            <a:endParaRPr lang="it-IT" noProof="0" dirty="0"/>
          </a:p>
        </p:txBody>
      </p:sp>
      <p:sp>
        <p:nvSpPr>
          <p:cNvPr id="5" name="Segnaposto piè di pagina 4"/>
          <p:cNvSpPr>
            <a:spLocks noGrp="1"/>
          </p:cNvSpPr>
          <p:nvPr>
            <p:ph type="ftr" sz="quarter" idx="11"/>
          </p:nvPr>
        </p:nvSpPr>
        <p:spPr/>
        <p:txBody>
          <a:bodyPr rtlCol="0"/>
          <a:lstStyle/>
          <a:p>
            <a:pPr rtl="0"/>
            <a:r>
              <a:rPr lang="it-IT" noProof="0" dirty="0"/>
              <a:t>
              </a:t>
            </a:r>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2B4230FD-F11E-4FAD-B5E6-A857F05F1723}" type="datetime1">
              <a:rPr lang="it-IT" noProof="0" smtClean="0"/>
              <a:t>26/03/2021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8ACBECCD-4F01-4228-BD50-69770E028C03}" type="datetime1">
              <a:rPr lang="it-IT" noProof="0" smtClean="0"/>
              <a:t>26/03/2021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581912" y="2638044"/>
            <a:ext cx="4271771"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338315" y="2638044"/>
            <a:ext cx="4270247" cy="310198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8" name="Segnaposto data 7"/>
          <p:cNvSpPr>
            <a:spLocks noGrp="1"/>
          </p:cNvSpPr>
          <p:nvPr>
            <p:ph type="dt" sz="half" idx="10"/>
          </p:nvPr>
        </p:nvSpPr>
        <p:spPr/>
        <p:txBody>
          <a:bodyPr rtlCol="0"/>
          <a:lstStyle/>
          <a:p>
            <a:pPr rtl="0"/>
            <a:fld id="{14729130-9304-4778-95A4-A9CB49A93CD9}" type="datetime1">
              <a:rPr lang="it-IT" noProof="0" smtClean="0"/>
              <a:t>26/03/2021</a:t>
            </a:fld>
            <a:endParaRPr lang="it-IT" noProof="0" dirty="0"/>
          </a:p>
        </p:txBody>
      </p:sp>
      <p:sp>
        <p:nvSpPr>
          <p:cNvPr id="9" name="Segnaposto piè di pagina 8"/>
          <p:cNvSpPr>
            <a:spLocks noGrp="1"/>
          </p:cNvSpPr>
          <p:nvPr>
            <p:ph type="ftr" sz="quarter" idx="11"/>
          </p:nvPr>
        </p:nvSpPr>
        <p:spPr/>
        <p:txBody>
          <a:bodyPr rtlCol="0"/>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7020DB5F-18F1-4370-9464-80071A592E90}" type="datetime1">
              <a:rPr lang="it-IT" noProof="0" smtClean="0"/>
              <a:t>26/03/2021</a:t>
            </a:fld>
            <a:endParaRPr lang="it-IT" noProof="0" dirty="0"/>
          </a:p>
        </p:txBody>
      </p:sp>
      <p:sp>
        <p:nvSpPr>
          <p:cNvPr id="8" name="Segnaposto piè di pagina 7"/>
          <p:cNvSpPr>
            <a:spLocks noGrp="1"/>
          </p:cNvSpPr>
          <p:nvPr>
            <p:ph type="ftr" sz="quarter" idx="11"/>
          </p:nvPr>
        </p:nvSpPr>
        <p:spPr/>
        <p:txBody>
          <a:bodyPr rtlCol="0"/>
          <a:lstStyle/>
          <a:p>
            <a:pPr rtl="0"/>
            <a:r>
              <a:rPr lang="it-IT" noProof="0" dirty="0"/>
              <a:t>
              </a:t>
            </a:r>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pPr/>
              <a:t>‹N›</a:t>
            </a:fld>
            <a:endParaRPr lang="it-IT" noProof="0" dirty="0"/>
          </a:p>
        </p:txBody>
      </p:sp>
      <p:sp>
        <p:nvSpPr>
          <p:cNvPr id="10" name="Titolo 9"/>
          <p:cNvSpPr>
            <a:spLocks noGrp="1"/>
          </p:cNvSpPr>
          <p:nvPr>
            <p:ph type="title"/>
          </p:nvPr>
        </p:nvSpPr>
        <p:spPr/>
        <p:txBody>
          <a:bodyPr rtlCol="0"/>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p>
            <a:pPr rtl="0"/>
            <a:fld id="{82534B66-20BB-4276-AB76-D874621E5061}" type="datetime1">
              <a:rPr lang="it-IT" noProof="0" smtClean="0"/>
              <a:t>26/03/2021</a:t>
            </a:fld>
            <a:endParaRPr lang="it-IT" noProof="0" dirty="0"/>
          </a:p>
        </p:txBody>
      </p:sp>
      <p:sp>
        <p:nvSpPr>
          <p:cNvPr id="4" name="Segnaposto piè di pagina 3"/>
          <p:cNvSpPr>
            <a:spLocks noGrp="1"/>
          </p:cNvSpPr>
          <p:nvPr>
            <p:ph type="ftr" sz="quarter" idx="11"/>
          </p:nvPr>
        </p:nvSpPr>
        <p:spPr/>
        <p:txBody>
          <a:bodyPr rtlCol="0"/>
          <a:lstStyle/>
          <a:p>
            <a:pPr rtl="0"/>
            <a:r>
              <a:rPr lang="it-IT" noProof="0" dirty="0"/>
              <a:t>
              </a:t>
            </a:r>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6AC6163-57B0-4E47-AF6E-58041F2CD7A3}" type="datetime1">
              <a:rPr lang="it-IT" noProof="0" smtClean="0"/>
              <a:t>26/03/2021</a:t>
            </a:fld>
            <a:endParaRPr lang="it-IT" noProof="0" dirty="0"/>
          </a:p>
        </p:txBody>
      </p:sp>
      <p:sp>
        <p:nvSpPr>
          <p:cNvPr id="3" name="Segnaposto piè di pagina 2"/>
          <p:cNvSpPr>
            <a:spLocks noGrp="1"/>
          </p:cNvSpPr>
          <p:nvPr>
            <p:ph type="ftr" sz="quarter" idx="11"/>
          </p:nvPr>
        </p:nvSpPr>
        <p:spPr/>
        <p:txBody>
          <a:bodyPr rtlCol="0"/>
          <a:lstStyle/>
          <a:p>
            <a:pPr rtl="0"/>
            <a:r>
              <a:rPr lang="it-IT" noProof="0" dirty="0"/>
              <a:t>
              </a:t>
            </a:r>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ttango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Modificare gli stili del testo dello schema</a:t>
            </a:r>
          </a:p>
        </p:txBody>
      </p:sp>
      <p:sp>
        <p:nvSpPr>
          <p:cNvPr id="9" name="Segnaposto data 8"/>
          <p:cNvSpPr>
            <a:spLocks noGrp="1"/>
          </p:cNvSpPr>
          <p:nvPr>
            <p:ph type="dt" sz="half" idx="10"/>
          </p:nvPr>
        </p:nvSpPr>
        <p:spPr/>
        <p:txBody>
          <a:bodyPr rtlCol="0"/>
          <a:lstStyle/>
          <a:p>
            <a:pPr rtl="0"/>
            <a:fld id="{105C67A6-DAF3-4246-8C98-4EE1C9D163B5}" type="datetime1">
              <a:rPr lang="it-IT" noProof="0" smtClean="0"/>
              <a:t>26/03/2021</a:t>
            </a:fld>
            <a:endParaRPr lang="it-IT" noProof="0" dirty="0"/>
          </a:p>
        </p:txBody>
      </p:sp>
      <p:sp>
        <p:nvSpPr>
          <p:cNvPr id="10" name="Segnaposto piè di pa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1" name="Segnaposto numero diapositiva 10"/>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ttango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it-IT" noProof="0"/>
              <a:t>Fare clic per modificare lo stile del titolo dello schema</a:t>
            </a:r>
            <a:endParaRPr lang="it-IT" noProof="0" dirty="0"/>
          </a:p>
        </p:txBody>
      </p:sp>
      <p:sp>
        <p:nvSpPr>
          <p:cNvPr id="3" name="Segnaposto immagin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8" name="Segnaposto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BCC645E-B114-4396-985A-D3469C8A77E8}" type="datetime1">
              <a:rPr lang="it-IT" noProof="0" smtClean="0"/>
              <a:t>26/03/2021</a:t>
            </a:fld>
            <a:endParaRPr lang="it-IT" noProof="0" dirty="0"/>
          </a:p>
        </p:txBody>
      </p:sp>
      <p:sp>
        <p:nvSpPr>
          <p:cNvPr id="9" name="Segnaposto piè di pa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it-IT" noProof="0" dirty="0"/>
              <a:t>
              </a:t>
            </a:r>
          </a:p>
        </p:txBody>
      </p:sp>
      <p:sp>
        <p:nvSpPr>
          <p:cNvPr id="10" name="Segnaposto numero diapositiva 9"/>
          <p:cNvSpPr>
            <a:spLocks noGrp="1"/>
          </p:cNvSpPr>
          <p:nvPr>
            <p:ph type="sldNum" sz="quarter" idx="12"/>
          </p:nvPr>
        </p:nvSpPr>
        <p:spPr/>
        <p:txBody>
          <a:bodyPr rtlCol="0"/>
          <a:lstStyle/>
          <a:p>
            <a:pPr rtl="0"/>
            <a:fld id="{6D22F896-40B5-4ADD-8801-0D06FADFA095}" type="slidenum">
              <a:rPr lang="it-IT" noProof="0" smtClean="0"/>
              <a:t>‹N›</a:t>
            </a:fld>
            <a:endParaRPr lang="it-IT"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F5B39A97-CDB8-44BE-89E0-50E735C14B67}" type="datetime1">
              <a:rPr lang="it-IT" noProof="0" smtClean="0"/>
              <a:t>26/03/2021</a:t>
            </a:fld>
            <a:endParaRPr lang="it-IT" noProof="0" dirty="0"/>
          </a:p>
        </p:txBody>
      </p:sp>
      <p:sp>
        <p:nvSpPr>
          <p:cNvPr id="5" name="Segnaposto piè di pa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it-IT" noProof="0" dirty="0"/>
              <a:t>
              </a:t>
            </a:r>
          </a:p>
        </p:txBody>
      </p:sp>
      <p:sp>
        <p:nvSpPr>
          <p:cNvPr id="6" name="Segnaposto numero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it-IT" noProof="0" smtClean="0"/>
              <a:pPr/>
              <a:t>‹N›</a:t>
            </a:fld>
            <a:endParaRPr lang="it-IT"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43BA9A36-C07C-4436-9A73-8D98A8DA89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0" y="10"/>
            <a:ext cx="7537684" cy="6857990"/>
          </a:xfrm>
          <a:prstGeom prst="rect">
            <a:avLst/>
          </a:prstGeom>
        </p:spPr>
      </p:pic>
      <p:sp>
        <p:nvSpPr>
          <p:cNvPr id="2" name="Titolo 1">
            <a:extLst>
              <a:ext uri="{FF2B5EF4-FFF2-40B4-BE49-F238E27FC236}">
                <a16:creationId xmlns:a16="http://schemas.microsoft.com/office/drawing/2014/main" id="{050E78D6-F072-48E7-8270-20EFBDD26F36}"/>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a:solidFill>
                  <a:schemeClr val="tx1">
                    <a:lumMod val="85000"/>
                    <a:lumOff val="15000"/>
                  </a:schemeClr>
                </a:solidFill>
              </a:rPr>
              <a:t>MHW 1</a:t>
            </a:r>
          </a:p>
        </p:txBody>
      </p:sp>
      <p:sp>
        <p:nvSpPr>
          <p:cNvPr id="16" name="Rectangle 13">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ttotitolo 2">
            <a:extLst>
              <a:ext uri="{FF2B5EF4-FFF2-40B4-BE49-F238E27FC236}">
                <a16:creationId xmlns:a16="http://schemas.microsoft.com/office/drawing/2014/main" id="{3FC7BD98-5486-489C-BAA0-A69CEFF691B3}"/>
              </a:ext>
            </a:extLst>
          </p:cNvPr>
          <p:cNvSpPr>
            <a:spLocks noGrp="1"/>
          </p:cNvSpPr>
          <p:nvPr>
            <p:ph idx="1"/>
          </p:nvPr>
        </p:nvSpPr>
        <p:spPr>
          <a:xfrm>
            <a:off x="8242273" y="973599"/>
            <a:ext cx="3145055" cy="5145847"/>
          </a:xfrm>
        </p:spPr>
        <p:txBody>
          <a:bodyPr vert="horz" lIns="91440" tIns="45720" rIns="91440" bIns="45720" rtlCol="0" anchor="ctr">
            <a:normAutofit/>
          </a:bodyPr>
          <a:lstStyle/>
          <a:p>
            <a:r>
              <a:rPr lang="en-US" sz="2800" dirty="0">
                <a:solidFill>
                  <a:srgbClr val="FFFFFF"/>
                </a:solidFill>
              </a:rPr>
              <a:t>Giulia Pulvirenti</a:t>
            </a:r>
          </a:p>
          <a:p>
            <a:r>
              <a:rPr lang="en-US" sz="2800" dirty="0">
                <a:solidFill>
                  <a:srgbClr val="FFFFFF"/>
                </a:solidFill>
              </a:rPr>
              <a:t>O46002059</a:t>
            </a:r>
          </a:p>
          <a:p>
            <a:r>
              <a:rPr lang="en-US" sz="2800" dirty="0">
                <a:solidFill>
                  <a:srgbClr val="FFFFFF"/>
                </a:solidFill>
              </a:rPr>
              <a:t>27/03/2021</a:t>
            </a:r>
          </a:p>
        </p:txBody>
      </p:sp>
    </p:spTree>
    <p:extLst>
      <p:ext uri="{BB962C8B-B14F-4D97-AF65-F5344CB8AC3E}">
        <p14:creationId xmlns:p14="http://schemas.microsoft.com/office/powerpoint/2010/main" val="8340504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Immagine 3" descr="Dati finanziari sul trading">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b="18"/>
          <a:stretch/>
        </p:blipFill>
        <p:spPr>
          <a:xfrm>
            <a:off x="21" y="10"/>
            <a:ext cx="5982326" cy="6857990"/>
          </a:xfrm>
          <a:prstGeom prst="rect">
            <a:avLst/>
          </a:prstGeom>
          <a:solidFill>
            <a:schemeClr val="bg1">
              <a:lumMod val="95000"/>
            </a:schemeClr>
          </a:solidFill>
        </p:spPr>
      </p:pic>
      <p:sp>
        <p:nvSpPr>
          <p:cNvPr id="2" name="Titolo 1">
            <a:extLst>
              <a:ext uri="{FF2B5EF4-FFF2-40B4-BE49-F238E27FC236}">
                <a16:creationId xmlns:a16="http://schemas.microsoft.com/office/drawing/2014/main" id="{9C9DE503-F7C2-4A40-83F4-4DE931E7D9DE}"/>
              </a:ext>
            </a:extLst>
          </p:cNvPr>
          <p:cNvSpPr>
            <a:spLocks noGrp="1"/>
          </p:cNvSpPr>
          <p:nvPr>
            <p:ph type="title"/>
          </p:nvPr>
        </p:nvSpPr>
        <p:spPr>
          <a:xfrm>
            <a:off x="575591" y="2934369"/>
            <a:ext cx="4727592" cy="1343162"/>
          </a:xfrm>
          <a:solidFill>
            <a:schemeClr val="bg1">
              <a:alpha val="80000"/>
            </a:schemeClr>
          </a:solidFill>
          <a:ln>
            <a:solidFill>
              <a:schemeClr val="tx1">
                <a:lumMod val="75000"/>
                <a:lumOff val="25000"/>
              </a:schemeClr>
            </a:solidFill>
          </a:ln>
        </p:spPr>
        <p:txBody>
          <a:bodyPr vert="horz" lIns="182880" tIns="182880" rIns="182880" bIns="182880" rtlCol="0" anchor="ctr">
            <a:normAutofit/>
          </a:bodyPr>
          <a:lstStyle/>
          <a:p>
            <a:r>
              <a:rPr lang="en-US" sz="2800" dirty="0">
                <a:solidFill>
                  <a:schemeClr val="tx1">
                    <a:lumMod val="85000"/>
                    <a:lumOff val="15000"/>
                  </a:schemeClr>
                </a:solidFill>
              </a:rPr>
              <a:t>Descrizione del progetto</a:t>
            </a:r>
          </a:p>
        </p:txBody>
      </p:sp>
      <p:sp>
        <p:nvSpPr>
          <p:cNvPr id="16" name="Rectangle 15">
            <a:extLst>
              <a:ext uri="{FF2B5EF4-FFF2-40B4-BE49-F238E27FC236}">
                <a16:creationId xmlns:a16="http://schemas.microsoft.com/office/drawing/2014/main" id="{9291BAA3-FE23-4A48-BA9E-EF0D56A83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10">
            <a:extLst>
              <a:ext uri="{FF2B5EF4-FFF2-40B4-BE49-F238E27FC236}">
                <a16:creationId xmlns:a16="http://schemas.microsoft.com/office/drawing/2014/main" id="{8E276CD9-1A05-4C27-A0A5-4D28E64A1B41}"/>
              </a:ext>
            </a:extLst>
          </p:cNvPr>
          <p:cNvSpPr>
            <a:spLocks noGrp="1"/>
          </p:cNvSpPr>
          <p:nvPr>
            <p:ph idx="1"/>
          </p:nvPr>
        </p:nvSpPr>
        <p:spPr>
          <a:xfrm>
            <a:off x="6713558" y="951915"/>
            <a:ext cx="4902851" cy="5308069"/>
          </a:xfrm>
        </p:spPr>
        <p:txBody>
          <a:bodyPr vert="horz" lIns="91440" tIns="45720" rIns="91440" bIns="45720" rtlCol="0" anchor="ctr">
            <a:noAutofit/>
          </a:bodyPr>
          <a:lstStyle/>
          <a:p>
            <a:pPr marL="0" indent="0">
              <a:lnSpc>
                <a:spcPct val="90000"/>
              </a:lnSpc>
              <a:buNone/>
            </a:pPr>
            <a:r>
              <a:rPr lang="it-IT" sz="2400" dirty="0"/>
              <a:t>Il mio progetto ha come obiettivo quello di trasformare il progetto realizzato per database in una applicazione web che fornisca le informazioni, indicate nel precedente lavoro, riguardanti un negozio di stampe fotografiche.
In particolar modo la home del sito darà una visione generale di quelle che sono le stampe più popolari per il negozio e, attraverso la barra di navigazione, si potrà accedere alle aree di interesse più importanti come le informazioni sul proprietario e i fotografi affiliati, tutti i prodotti acquistabili e il carrello con i dati riguardanti la vendita online.  </a:t>
            </a:r>
            <a:r>
              <a:rPr lang="it-IT" sz="2000" dirty="0"/>
              <a:t>
</a:t>
            </a:r>
            <a:endParaRPr lang="en-US" sz="2000" dirty="0"/>
          </a:p>
        </p:txBody>
      </p:sp>
    </p:spTree>
    <p:extLst>
      <p:ext uri="{BB962C8B-B14F-4D97-AF65-F5344CB8AC3E}">
        <p14:creationId xmlns:p14="http://schemas.microsoft.com/office/powerpoint/2010/main" val="342431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useBgFill="1">
        <p:nvSpPr>
          <p:cNvPr id="18" name="Rettango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Rettango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fontScale="90000"/>
          </a:bodyPr>
          <a:lstStyle/>
          <a:p>
            <a:pPr rtl="0"/>
            <a:r>
              <a:rPr lang="it-IT" dirty="0">
                <a:solidFill>
                  <a:srgbClr val="FFFFFF"/>
                </a:solidFill>
              </a:rPr>
              <a:t>Layout complessivo</a:t>
            </a:r>
            <a:br>
              <a:rPr lang="it-IT" dirty="0">
                <a:solidFill>
                  <a:srgbClr val="FFFFFF"/>
                </a:solidFill>
              </a:rPr>
            </a:br>
            <a:r>
              <a:rPr lang="it-IT" dirty="0" err="1">
                <a:solidFill>
                  <a:srgbClr val="FFFFFF"/>
                </a:solidFill>
              </a:rPr>
              <a:t>html+css</a:t>
            </a:r>
            <a:endParaRPr lang="it-IT" dirty="0">
              <a:solidFill>
                <a:srgbClr val="FFFFFF"/>
              </a:solidFill>
            </a:endParaRPr>
          </a:p>
        </p:txBody>
      </p:sp>
      <p:pic>
        <p:nvPicPr>
          <p:cNvPr id="7" name="Immagine 6">
            <a:extLst>
              <a:ext uri="{FF2B5EF4-FFF2-40B4-BE49-F238E27FC236}">
                <a16:creationId xmlns:a16="http://schemas.microsoft.com/office/drawing/2014/main" id="{2EECC7DF-7E2A-4629-8C6D-BDC6BBCDE237}"/>
              </a:ext>
            </a:extLst>
          </p:cNvPr>
          <p:cNvPicPr>
            <a:picLocks noChangeAspect="1"/>
          </p:cNvPicPr>
          <p:nvPr/>
        </p:nvPicPr>
        <p:blipFill>
          <a:blip r:embed="rId3"/>
          <a:stretch>
            <a:fillRect/>
          </a:stretch>
        </p:blipFill>
        <p:spPr>
          <a:xfrm>
            <a:off x="394850" y="555593"/>
            <a:ext cx="3165420" cy="1611350"/>
          </a:xfrm>
          <a:prstGeom prst="rect">
            <a:avLst/>
          </a:prstGeom>
        </p:spPr>
      </p:pic>
      <p:pic>
        <p:nvPicPr>
          <p:cNvPr id="9" name="Immagine 8">
            <a:extLst>
              <a:ext uri="{FF2B5EF4-FFF2-40B4-BE49-F238E27FC236}">
                <a16:creationId xmlns:a16="http://schemas.microsoft.com/office/drawing/2014/main" id="{DC9E787F-ABBD-4D0A-90D5-ECD483BD7DDB}"/>
              </a:ext>
            </a:extLst>
          </p:cNvPr>
          <p:cNvPicPr>
            <a:picLocks noChangeAspect="1"/>
          </p:cNvPicPr>
          <p:nvPr/>
        </p:nvPicPr>
        <p:blipFill>
          <a:blip r:embed="rId4"/>
          <a:stretch>
            <a:fillRect/>
          </a:stretch>
        </p:blipFill>
        <p:spPr>
          <a:xfrm>
            <a:off x="394850" y="2166943"/>
            <a:ext cx="3165420" cy="1105780"/>
          </a:xfrm>
          <a:prstGeom prst="rect">
            <a:avLst/>
          </a:prstGeom>
        </p:spPr>
      </p:pic>
      <p:pic>
        <p:nvPicPr>
          <p:cNvPr id="11" name="Immagine 10">
            <a:extLst>
              <a:ext uri="{FF2B5EF4-FFF2-40B4-BE49-F238E27FC236}">
                <a16:creationId xmlns:a16="http://schemas.microsoft.com/office/drawing/2014/main" id="{7386ED60-42F9-4613-ADAF-AA3016B3694A}"/>
              </a:ext>
            </a:extLst>
          </p:cNvPr>
          <p:cNvPicPr>
            <a:picLocks noChangeAspect="1"/>
          </p:cNvPicPr>
          <p:nvPr/>
        </p:nvPicPr>
        <p:blipFill>
          <a:blip r:embed="rId5"/>
          <a:stretch>
            <a:fillRect/>
          </a:stretch>
        </p:blipFill>
        <p:spPr>
          <a:xfrm>
            <a:off x="394852" y="3113853"/>
            <a:ext cx="3165420" cy="1328879"/>
          </a:xfrm>
          <a:prstGeom prst="rect">
            <a:avLst/>
          </a:prstGeom>
        </p:spPr>
      </p:pic>
      <p:pic>
        <p:nvPicPr>
          <p:cNvPr id="15" name="Immagine 14">
            <a:extLst>
              <a:ext uri="{FF2B5EF4-FFF2-40B4-BE49-F238E27FC236}">
                <a16:creationId xmlns:a16="http://schemas.microsoft.com/office/drawing/2014/main" id="{D0B05AE0-EFFD-4F53-8CA1-F67B00940678}"/>
              </a:ext>
            </a:extLst>
          </p:cNvPr>
          <p:cNvPicPr>
            <a:picLocks noChangeAspect="1"/>
          </p:cNvPicPr>
          <p:nvPr/>
        </p:nvPicPr>
        <p:blipFill>
          <a:blip r:embed="rId6"/>
          <a:stretch>
            <a:fillRect/>
          </a:stretch>
        </p:blipFill>
        <p:spPr>
          <a:xfrm>
            <a:off x="394852" y="4438486"/>
            <a:ext cx="3165420" cy="1372968"/>
          </a:xfrm>
          <a:prstGeom prst="rect">
            <a:avLst/>
          </a:prstGeom>
        </p:spPr>
      </p:pic>
      <p:pic>
        <p:nvPicPr>
          <p:cNvPr id="17" name="Immagine 16">
            <a:extLst>
              <a:ext uri="{FF2B5EF4-FFF2-40B4-BE49-F238E27FC236}">
                <a16:creationId xmlns:a16="http://schemas.microsoft.com/office/drawing/2014/main" id="{42FA8C50-31C4-4D3F-89E1-A42B922254A5}"/>
              </a:ext>
            </a:extLst>
          </p:cNvPr>
          <p:cNvPicPr>
            <a:picLocks noChangeAspect="1"/>
          </p:cNvPicPr>
          <p:nvPr/>
        </p:nvPicPr>
        <p:blipFill>
          <a:blip r:embed="rId7"/>
          <a:stretch>
            <a:fillRect/>
          </a:stretch>
        </p:blipFill>
        <p:spPr>
          <a:xfrm>
            <a:off x="3958379" y="873237"/>
            <a:ext cx="3168676" cy="1372968"/>
          </a:xfrm>
          <a:prstGeom prst="rect">
            <a:avLst/>
          </a:prstGeom>
        </p:spPr>
      </p:pic>
      <p:pic>
        <p:nvPicPr>
          <p:cNvPr id="21" name="Immagine 20">
            <a:extLst>
              <a:ext uri="{FF2B5EF4-FFF2-40B4-BE49-F238E27FC236}">
                <a16:creationId xmlns:a16="http://schemas.microsoft.com/office/drawing/2014/main" id="{AD25C9BE-9F92-4719-9695-3FF1F769D20A}"/>
              </a:ext>
            </a:extLst>
          </p:cNvPr>
          <p:cNvPicPr>
            <a:picLocks noChangeAspect="1"/>
          </p:cNvPicPr>
          <p:nvPr/>
        </p:nvPicPr>
        <p:blipFill>
          <a:blip r:embed="rId8"/>
          <a:stretch>
            <a:fillRect/>
          </a:stretch>
        </p:blipFill>
        <p:spPr>
          <a:xfrm>
            <a:off x="3958381" y="2233804"/>
            <a:ext cx="3169922" cy="1372968"/>
          </a:xfrm>
          <a:prstGeom prst="rect">
            <a:avLst/>
          </a:prstGeom>
        </p:spPr>
      </p:pic>
      <p:pic>
        <p:nvPicPr>
          <p:cNvPr id="23" name="Immagine 22">
            <a:extLst>
              <a:ext uri="{FF2B5EF4-FFF2-40B4-BE49-F238E27FC236}">
                <a16:creationId xmlns:a16="http://schemas.microsoft.com/office/drawing/2014/main" id="{5B39D3B3-429B-44DE-BCB5-4F14E1610EAE}"/>
              </a:ext>
            </a:extLst>
          </p:cNvPr>
          <p:cNvPicPr>
            <a:picLocks noChangeAspect="1"/>
          </p:cNvPicPr>
          <p:nvPr/>
        </p:nvPicPr>
        <p:blipFill>
          <a:blip r:embed="rId9"/>
          <a:stretch>
            <a:fillRect/>
          </a:stretch>
        </p:blipFill>
        <p:spPr>
          <a:xfrm>
            <a:off x="3958381" y="3606772"/>
            <a:ext cx="3169922" cy="1372968"/>
          </a:xfrm>
          <a:prstGeom prst="rect">
            <a:avLst/>
          </a:prstGeom>
        </p:spPr>
      </p:pic>
      <p:pic>
        <p:nvPicPr>
          <p:cNvPr id="27" name="Immagine 26">
            <a:extLst>
              <a:ext uri="{FF2B5EF4-FFF2-40B4-BE49-F238E27FC236}">
                <a16:creationId xmlns:a16="http://schemas.microsoft.com/office/drawing/2014/main" id="{E2387E15-532F-492A-A9E6-5BF1FD7CC0F5}"/>
              </a:ext>
            </a:extLst>
          </p:cNvPr>
          <p:cNvPicPr>
            <a:picLocks noChangeAspect="1"/>
          </p:cNvPicPr>
          <p:nvPr/>
        </p:nvPicPr>
        <p:blipFill>
          <a:blip r:embed="rId10"/>
          <a:stretch>
            <a:fillRect/>
          </a:stretch>
        </p:blipFill>
        <p:spPr>
          <a:xfrm>
            <a:off x="3955124" y="4979739"/>
            <a:ext cx="3171931" cy="464185"/>
          </a:xfrm>
          <a:prstGeom prst="rect">
            <a:avLst/>
          </a:prstGeom>
        </p:spPr>
      </p:pic>
    </p:spTree>
    <p:extLst>
      <p:ext uri="{BB962C8B-B14F-4D97-AF65-F5344CB8AC3E}">
        <p14:creationId xmlns:p14="http://schemas.microsoft.com/office/powerpoint/2010/main" val="412895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useBgFill="1">
        <p:nvSpPr>
          <p:cNvPr id="18" name="Rettango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Rettango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15115107-5DA3-4397-A1DA-67705DAE1EC2}"/>
              </a:ext>
            </a:extLst>
          </p:cNvPr>
          <p:cNvSpPr>
            <a:spLocks noGrp="1"/>
          </p:cNvSpPr>
          <p:nvPr>
            <p:ph type="title"/>
          </p:nvPr>
        </p:nvSpPr>
        <p:spPr>
          <a:xfrm>
            <a:off x="4974162" y="-4459"/>
            <a:ext cx="2387107" cy="1495794"/>
          </a:xfrm>
          <a:noFill/>
          <a:ln w="31750" cap="sq">
            <a:noFill/>
            <a:miter lim="800000"/>
          </a:ln>
          <a:effectLst>
            <a:glow rad="152400">
              <a:schemeClr val="bg1">
                <a:alpha val="13000"/>
              </a:schemeClr>
            </a:glow>
          </a:effectLst>
        </p:spPr>
        <p:txBody>
          <a:bodyPr vert="horz" wrap="square" lIns="182880" tIns="182880" rIns="182880" bIns="182880" rtlCol="0" anchor="ctr">
            <a:normAutofit/>
          </a:bodyPr>
          <a:lstStyle/>
          <a:p>
            <a:pPr rtl="0"/>
            <a:r>
              <a:rPr lang="it-IT" dirty="0" err="1">
                <a:solidFill>
                  <a:srgbClr val="FFFFFF"/>
                </a:solidFill>
              </a:rPr>
              <a:t>Header</a:t>
            </a:r>
            <a:r>
              <a:rPr lang="it-IT" dirty="0">
                <a:solidFill>
                  <a:srgbClr val="FFFFFF"/>
                </a:solidFill>
              </a:rPr>
              <a:t> </a:t>
            </a:r>
          </a:p>
        </p:txBody>
      </p:sp>
      <p:pic>
        <p:nvPicPr>
          <p:cNvPr id="6" name="Immagine 5">
            <a:extLst>
              <a:ext uri="{FF2B5EF4-FFF2-40B4-BE49-F238E27FC236}">
                <a16:creationId xmlns:a16="http://schemas.microsoft.com/office/drawing/2014/main" id="{7501DCBB-1232-4AFD-BE90-63646E66836D}"/>
              </a:ext>
            </a:extLst>
          </p:cNvPr>
          <p:cNvPicPr>
            <a:picLocks noChangeAspect="1"/>
          </p:cNvPicPr>
          <p:nvPr/>
        </p:nvPicPr>
        <p:blipFill>
          <a:blip r:embed="rId3"/>
          <a:stretch>
            <a:fillRect/>
          </a:stretch>
        </p:blipFill>
        <p:spPr>
          <a:xfrm>
            <a:off x="245806" y="2084523"/>
            <a:ext cx="6045701" cy="2224512"/>
          </a:xfrm>
          <a:prstGeom prst="rect">
            <a:avLst/>
          </a:prstGeom>
        </p:spPr>
      </p:pic>
      <p:sp>
        <p:nvSpPr>
          <p:cNvPr id="13" name="CasellaDiTesto 12">
            <a:extLst>
              <a:ext uri="{FF2B5EF4-FFF2-40B4-BE49-F238E27FC236}">
                <a16:creationId xmlns:a16="http://schemas.microsoft.com/office/drawing/2014/main" id="{10382355-B541-47AB-820C-103B18386C5C}"/>
              </a:ext>
            </a:extLst>
          </p:cNvPr>
          <p:cNvSpPr txBox="1"/>
          <p:nvPr/>
        </p:nvSpPr>
        <p:spPr>
          <a:xfrm>
            <a:off x="3569604" y="4838480"/>
            <a:ext cx="2721077" cy="1708160"/>
          </a:xfrm>
          <a:prstGeom prst="rect">
            <a:avLst/>
          </a:prstGeom>
          <a:noFill/>
          <a:ln>
            <a:solidFill>
              <a:schemeClr val="bg1"/>
            </a:solidFill>
          </a:ln>
        </p:spPr>
        <p:txBody>
          <a:bodyPr wrap="square">
            <a:spAutoFit/>
          </a:bodyPr>
          <a:lstStyle/>
          <a:p>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header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nav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nav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id</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"centro"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"logo"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"immagini/logo.png"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p</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Polo Foto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p</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Scatta con noi</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dirty="0">
              <a:solidFill>
                <a:srgbClr val="D4D4D4"/>
              </a:solidFill>
              <a:latin typeface="Consolas" panose="020B0609020204030204" pitchFamily="49" charset="0"/>
            </a:endParaRPr>
          </a:p>
          <a:p>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header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p:txBody>
      </p:sp>
      <p:sp>
        <p:nvSpPr>
          <p:cNvPr id="15" name="CasellaDiTesto 14">
            <a:extLst>
              <a:ext uri="{FF2B5EF4-FFF2-40B4-BE49-F238E27FC236}">
                <a16:creationId xmlns:a16="http://schemas.microsoft.com/office/drawing/2014/main" id="{935ABAD6-D114-4EF8-83E7-1289AEAC75DE}"/>
              </a:ext>
            </a:extLst>
          </p:cNvPr>
          <p:cNvSpPr txBox="1"/>
          <p:nvPr/>
        </p:nvSpPr>
        <p:spPr>
          <a:xfrm>
            <a:off x="6590452" y="2253157"/>
            <a:ext cx="2721077" cy="4293483"/>
          </a:xfrm>
          <a:prstGeom prst="rect">
            <a:avLst/>
          </a:prstGeom>
          <a:noFill/>
        </p:spPr>
        <p:txBody>
          <a:bodyPr wrap="square">
            <a:spAutoFit/>
          </a:bodyPr>
          <a:lstStyle/>
          <a:p>
            <a:r>
              <a:rPr lang="it-IT" sz="600" b="0" dirty="0" err="1">
                <a:solidFill>
                  <a:srgbClr val="D7BA7D"/>
                </a:solidFill>
                <a:effectLst/>
                <a:latin typeface="Consolas" panose="020B0609020204030204" pitchFamily="49" charset="0"/>
              </a:rPr>
              <a:t>header</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color</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white</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font-family</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a:t>
            </a:r>
            <a:r>
              <a:rPr lang="it-IT" sz="600" b="0" dirty="0" err="1">
                <a:solidFill>
                  <a:srgbClr val="CE9178"/>
                </a:solidFill>
                <a:effectLst/>
                <a:latin typeface="Consolas" panose="020B0609020204030204" pitchFamily="49" charset="0"/>
              </a:rPr>
              <a:t>Raleway</a:t>
            </a:r>
            <a:r>
              <a:rPr lang="it-IT" sz="600" b="0" dirty="0">
                <a:solidFill>
                  <a:srgbClr val="CE9178"/>
                </a:solidFill>
                <a:effectLst/>
                <a:latin typeface="Consolas" panose="020B0609020204030204" pitchFamily="49" charset="0"/>
              </a:rPr>
              <a:t>'</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sans-</a:t>
            </a:r>
            <a:r>
              <a:rPr lang="it-IT" sz="600" b="0" dirty="0" err="1">
                <a:solidFill>
                  <a:srgbClr val="CE9178"/>
                </a:solidFill>
                <a:effectLst/>
                <a:latin typeface="Consolas" panose="020B0609020204030204" pitchFamily="49" charset="0"/>
              </a:rPr>
              <a:t>serif</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height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80vh</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width</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100%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background-image</a:t>
            </a:r>
            <a:r>
              <a:rPr lang="it-IT" sz="600" b="0" dirty="0">
                <a:solidFill>
                  <a:srgbClr val="D4D4D4"/>
                </a:solidFill>
                <a:effectLst/>
                <a:latin typeface="Consolas" panose="020B0609020204030204" pitchFamily="49" charset="0"/>
              </a:rPr>
              <a:t>: </a:t>
            </a:r>
            <a:r>
              <a:rPr lang="it-IT" sz="600" b="0" dirty="0" err="1">
                <a:solidFill>
                  <a:srgbClr val="DCDCAA"/>
                </a:solidFill>
                <a:effectLst/>
                <a:latin typeface="Consolas" panose="020B0609020204030204" pitchFamily="49" charset="0"/>
              </a:rPr>
              <a:t>url</a:t>
            </a:r>
            <a:r>
              <a:rPr lang="it-IT" sz="600" b="0" dirty="0">
                <a:solidFill>
                  <a:srgbClr val="D4D4D4"/>
                </a:solidFill>
                <a:effectLst/>
                <a:latin typeface="Consolas" panose="020B0609020204030204" pitchFamily="49" charset="0"/>
              </a:rPr>
              <a:t>(</a:t>
            </a:r>
            <a:r>
              <a:rPr lang="it-IT" sz="600" b="0" dirty="0">
                <a:solidFill>
                  <a:srgbClr val="CE9178"/>
                </a:solidFill>
                <a:effectLst/>
                <a:latin typeface="Consolas" panose="020B0609020204030204" pitchFamily="49" charset="0"/>
              </a:rPr>
              <a:t>"immagini/PiazzaSanMarco.jpg"</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background-position</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center</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a:t>
            </a:r>
            <a:r>
              <a:rPr lang="it-IT" sz="600" b="0" dirty="0" err="1">
                <a:solidFill>
                  <a:srgbClr val="9CDCFE"/>
                </a:solidFill>
                <a:effectLst/>
                <a:latin typeface="Consolas" panose="020B0609020204030204" pitchFamily="49" charset="0"/>
              </a:rPr>
              <a:t>repeat</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no-</a:t>
            </a:r>
            <a:r>
              <a:rPr lang="it-IT" sz="600" b="0" dirty="0" err="1">
                <a:solidFill>
                  <a:srgbClr val="CE9178"/>
                </a:solidFill>
                <a:effectLst/>
                <a:latin typeface="Consolas" panose="020B0609020204030204" pitchFamily="49" charset="0"/>
              </a:rPr>
              <a:t>repeat</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background-size</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cover</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position</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relative</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top</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left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right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display</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flex</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flex-direction</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column</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justify-content</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flex</a:t>
            </a:r>
            <a:r>
              <a:rPr lang="it-IT" sz="600" b="0" dirty="0">
                <a:solidFill>
                  <a:srgbClr val="CE9178"/>
                </a:solidFill>
                <a:effectLst/>
                <a:latin typeface="Consolas" panose="020B0609020204030204" pitchFamily="49" charset="0"/>
              </a:rPr>
              <a:t>-start</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align</a:t>
            </a:r>
            <a:r>
              <a:rPr lang="it-IT" sz="600" b="0" dirty="0">
                <a:solidFill>
                  <a:srgbClr val="9CDCFE"/>
                </a:solidFill>
                <a:effectLst/>
                <a:latin typeface="Consolas" panose="020B0609020204030204" pitchFamily="49" charset="0"/>
              </a:rPr>
              <a:t>-items</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center</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font-size</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7vh</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a:t>
            </a:r>
          </a:p>
          <a:p>
            <a:br>
              <a:rPr lang="it-IT" sz="600" b="0" dirty="0">
                <a:solidFill>
                  <a:srgbClr val="D4D4D4"/>
                </a:solidFill>
                <a:effectLst/>
                <a:latin typeface="Consolas" panose="020B0609020204030204" pitchFamily="49" charset="0"/>
              </a:rPr>
            </a:br>
            <a:r>
              <a:rPr lang="it-IT" sz="600" b="0" dirty="0" err="1">
                <a:solidFill>
                  <a:srgbClr val="D7BA7D"/>
                </a:solidFill>
                <a:effectLst/>
                <a:latin typeface="Consolas" panose="020B0609020204030204" pitchFamily="49" charset="0"/>
              </a:rPr>
              <a:t>header</a:t>
            </a:r>
            <a:r>
              <a:rPr lang="it-IT" sz="600" b="0" dirty="0">
                <a:solidFill>
                  <a:srgbClr val="D7BA7D"/>
                </a:solidFill>
                <a:effectLst/>
                <a:latin typeface="Consolas" panose="020B0609020204030204" pitchFamily="49" charset="0"/>
              </a:rPr>
              <a:t>::</a:t>
            </a:r>
            <a:r>
              <a:rPr lang="it-IT" sz="600" b="0" dirty="0" err="1">
                <a:solidFill>
                  <a:srgbClr val="D7BA7D"/>
                </a:solidFill>
                <a:effectLst/>
                <a:latin typeface="Consolas" panose="020B0609020204030204" pitchFamily="49" charset="0"/>
              </a:rPr>
              <a:t>before</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content</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height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100%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width</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100%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background-color</a:t>
            </a:r>
            <a:r>
              <a:rPr lang="it-IT" sz="600" b="0" dirty="0">
                <a:solidFill>
                  <a:srgbClr val="D4D4D4"/>
                </a:solidFill>
                <a:effectLst/>
                <a:latin typeface="Consolas" panose="020B0609020204030204" pitchFamily="49" charset="0"/>
              </a:rPr>
              <a:t>: </a:t>
            </a:r>
            <a:r>
              <a:rPr lang="it-IT" sz="600" b="0" dirty="0" err="1">
                <a:solidFill>
                  <a:srgbClr val="DCDCAA"/>
                </a:solidFill>
                <a:effectLst/>
                <a:latin typeface="Consolas" panose="020B0609020204030204" pitchFamily="49" charset="0"/>
              </a:rPr>
              <a:t>rgba</a:t>
            </a:r>
            <a:r>
              <a:rPr lang="it-IT" sz="600" b="0" dirty="0">
                <a:solidFill>
                  <a:srgbClr val="D4D4D4"/>
                </a:solidFill>
                <a:effectLst/>
                <a:latin typeface="Consolas" panose="020B0609020204030204" pitchFamily="49" charset="0"/>
              </a:rPr>
              <a:t>(</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0.3</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position</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absolute</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top</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right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left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a:t>
            </a:r>
          </a:p>
          <a:p>
            <a:endParaRPr lang="it-IT" sz="600" b="0" dirty="0">
              <a:solidFill>
                <a:srgbClr val="D4D4D4"/>
              </a:solidFill>
              <a:effectLst/>
              <a:latin typeface="Consolas" panose="020B0609020204030204" pitchFamily="49" charset="0"/>
            </a:endParaRPr>
          </a:p>
          <a:p>
            <a:pPr marL="0" algn="l" rtl="0" eaLnBrk="1" latinLnBrk="0" hangingPunct="1">
              <a:spcBef>
                <a:spcPts val="0"/>
              </a:spcBef>
              <a:spcAft>
                <a:spcPts val="0"/>
              </a:spcAft>
            </a:pPr>
            <a:r>
              <a:rPr lang="it-IT" sz="600" b="0" kern="1200" dirty="0">
                <a:solidFill>
                  <a:srgbClr val="D7BA7D"/>
                </a:solidFill>
                <a:effectLst/>
                <a:latin typeface="Consolas" panose="020B0609020204030204" pitchFamily="49" charset="0"/>
                <a:ea typeface="+mn-ea"/>
                <a:cs typeface="+mn-cs"/>
              </a:rPr>
              <a:t>#centro</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a:solidFill>
                  <a:srgbClr val="9CDCFE"/>
                </a:solidFill>
                <a:effectLst/>
                <a:latin typeface="Consolas" panose="020B0609020204030204" pitchFamily="49" charset="0"/>
                <a:ea typeface="+mn-ea"/>
                <a:cs typeface="+mn-cs"/>
              </a:rPr>
              <a:t>display</a:t>
            </a: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CE9178"/>
                </a:solidFill>
                <a:effectLst/>
                <a:latin typeface="Consolas" panose="020B0609020204030204" pitchFamily="49" charset="0"/>
                <a:ea typeface="+mn-ea"/>
                <a:cs typeface="+mn-cs"/>
              </a:rPr>
              <a:t>flex</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9CDCFE"/>
                </a:solidFill>
                <a:effectLst/>
                <a:latin typeface="Consolas" panose="020B0609020204030204" pitchFamily="49" charset="0"/>
                <a:ea typeface="+mn-ea"/>
                <a:cs typeface="+mn-cs"/>
              </a:rPr>
              <a:t>flex-direction</a:t>
            </a: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CE9178"/>
                </a:solidFill>
                <a:effectLst/>
                <a:latin typeface="Consolas" panose="020B0609020204030204" pitchFamily="49" charset="0"/>
                <a:ea typeface="+mn-ea"/>
                <a:cs typeface="+mn-cs"/>
              </a:rPr>
              <a:t>column</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9CDCFE"/>
                </a:solidFill>
                <a:effectLst/>
                <a:latin typeface="Consolas" panose="020B0609020204030204" pitchFamily="49" charset="0"/>
                <a:ea typeface="+mn-ea"/>
                <a:cs typeface="+mn-cs"/>
              </a:rPr>
              <a:t>justify-content</a:t>
            </a: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CE9178"/>
                </a:solidFill>
                <a:effectLst/>
                <a:latin typeface="Consolas" panose="020B0609020204030204" pitchFamily="49" charset="0"/>
                <a:ea typeface="+mn-ea"/>
                <a:cs typeface="+mn-cs"/>
              </a:rPr>
              <a:t>space-around</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9CDCFE"/>
                </a:solidFill>
                <a:effectLst/>
                <a:latin typeface="Consolas" panose="020B0609020204030204" pitchFamily="49" charset="0"/>
                <a:ea typeface="+mn-ea"/>
                <a:cs typeface="+mn-cs"/>
              </a:rPr>
              <a:t>align</a:t>
            </a:r>
            <a:r>
              <a:rPr lang="it-IT" sz="600" b="0" kern="1200" dirty="0">
                <a:solidFill>
                  <a:srgbClr val="9CDCFE"/>
                </a:solidFill>
                <a:effectLst/>
                <a:latin typeface="Consolas" panose="020B0609020204030204" pitchFamily="49" charset="0"/>
                <a:ea typeface="+mn-ea"/>
                <a:cs typeface="+mn-cs"/>
              </a:rPr>
              <a:t>-items</a:t>
            </a:r>
            <a:r>
              <a:rPr lang="it-IT" sz="600" b="0" kern="1200" dirty="0">
                <a:solidFill>
                  <a:srgbClr val="D4D4D4"/>
                </a:solidFill>
                <a:effectLst/>
                <a:latin typeface="Consolas" panose="020B0609020204030204" pitchFamily="49" charset="0"/>
                <a:ea typeface="+mn-ea"/>
                <a:cs typeface="+mn-cs"/>
              </a:rPr>
              <a:t>: </a:t>
            </a:r>
            <a:r>
              <a:rPr lang="it-IT" sz="600" b="0" kern="1200" dirty="0">
                <a:solidFill>
                  <a:srgbClr val="CE9178"/>
                </a:solidFill>
                <a:effectLst/>
                <a:latin typeface="Consolas" panose="020B0609020204030204" pitchFamily="49" charset="0"/>
                <a:ea typeface="+mn-ea"/>
                <a:cs typeface="+mn-cs"/>
              </a:rPr>
              <a:t>center</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a:solidFill>
                  <a:srgbClr val="9CDCFE"/>
                </a:solidFill>
                <a:effectLst/>
                <a:latin typeface="Consolas" panose="020B0609020204030204" pitchFamily="49" charset="0"/>
                <a:ea typeface="+mn-ea"/>
                <a:cs typeface="+mn-cs"/>
              </a:rPr>
              <a:t>position</a:t>
            </a: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CE9178"/>
                </a:solidFill>
                <a:effectLst/>
                <a:latin typeface="Consolas" panose="020B0609020204030204" pitchFamily="49" charset="0"/>
                <a:ea typeface="+mn-ea"/>
                <a:cs typeface="+mn-cs"/>
              </a:rPr>
              <a:t>absolute</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9CDCFE"/>
                </a:solidFill>
                <a:effectLst/>
                <a:latin typeface="Consolas" panose="020B0609020204030204" pitchFamily="49" charset="0"/>
                <a:ea typeface="+mn-ea"/>
                <a:cs typeface="+mn-cs"/>
              </a:rPr>
              <a:t>height</a:t>
            </a:r>
            <a:r>
              <a:rPr lang="it-IT" sz="600" b="0" kern="1200" dirty="0">
                <a:solidFill>
                  <a:srgbClr val="D4D4D4"/>
                </a:solidFill>
                <a:effectLst/>
                <a:latin typeface="Consolas" panose="020B0609020204030204" pitchFamily="49" charset="0"/>
                <a:ea typeface="+mn-ea"/>
                <a:cs typeface="+mn-cs"/>
              </a:rPr>
              <a:t>: </a:t>
            </a:r>
            <a:r>
              <a:rPr lang="it-IT" sz="600" b="0" kern="1200" dirty="0">
                <a:solidFill>
                  <a:srgbClr val="B5CEA8"/>
                </a:solidFill>
                <a:effectLst/>
                <a:latin typeface="Consolas" panose="020B0609020204030204" pitchFamily="49" charset="0"/>
                <a:ea typeface="+mn-ea"/>
                <a:cs typeface="+mn-cs"/>
              </a:rPr>
              <a:t>60%</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    </a:t>
            </a:r>
            <a:r>
              <a:rPr lang="it-IT" sz="600" b="0" kern="1200" dirty="0" err="1">
                <a:solidFill>
                  <a:srgbClr val="9CDCFE"/>
                </a:solidFill>
                <a:effectLst/>
                <a:latin typeface="Consolas" panose="020B0609020204030204" pitchFamily="49" charset="0"/>
                <a:ea typeface="+mn-ea"/>
                <a:cs typeface="+mn-cs"/>
              </a:rPr>
              <a:t>margin</a:t>
            </a:r>
            <a:r>
              <a:rPr lang="it-IT" sz="600" b="0" kern="1200" dirty="0">
                <a:solidFill>
                  <a:srgbClr val="9CDCFE"/>
                </a:solidFill>
                <a:effectLst/>
                <a:latin typeface="Consolas" panose="020B0609020204030204" pitchFamily="49" charset="0"/>
                <a:ea typeface="+mn-ea"/>
                <a:cs typeface="+mn-cs"/>
              </a:rPr>
              <a:t>-top</a:t>
            </a:r>
            <a:r>
              <a:rPr lang="it-IT" sz="600" b="0" kern="1200" dirty="0">
                <a:solidFill>
                  <a:srgbClr val="D4D4D4"/>
                </a:solidFill>
                <a:effectLst/>
                <a:latin typeface="Consolas" panose="020B0609020204030204" pitchFamily="49" charset="0"/>
                <a:ea typeface="+mn-ea"/>
                <a:cs typeface="+mn-cs"/>
              </a:rPr>
              <a:t>: </a:t>
            </a:r>
            <a:r>
              <a:rPr lang="it-IT" sz="600" b="0" kern="1200" dirty="0">
                <a:solidFill>
                  <a:srgbClr val="B5CEA8"/>
                </a:solidFill>
                <a:effectLst/>
                <a:latin typeface="Consolas" panose="020B0609020204030204" pitchFamily="49" charset="0"/>
                <a:ea typeface="+mn-ea"/>
                <a:cs typeface="+mn-cs"/>
              </a:rPr>
              <a:t>20vh</a:t>
            </a: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pPr marL="0" algn="l" rtl="0" eaLnBrk="1" latinLnBrk="0" hangingPunct="1">
              <a:spcBef>
                <a:spcPts val="0"/>
              </a:spcBef>
              <a:spcAft>
                <a:spcPts val="0"/>
              </a:spcAft>
            </a:pPr>
            <a:r>
              <a:rPr lang="it-IT" sz="600" b="0" kern="1200" dirty="0">
                <a:solidFill>
                  <a:srgbClr val="D4D4D4"/>
                </a:solidFill>
                <a:effectLst/>
                <a:latin typeface="Consolas" panose="020B0609020204030204" pitchFamily="49" charset="0"/>
                <a:ea typeface="+mn-ea"/>
                <a:cs typeface="+mn-cs"/>
              </a:rPr>
              <a:t>}</a:t>
            </a:r>
            <a:endParaRPr lang="it-IT" sz="600" dirty="0">
              <a:effectLst/>
            </a:endParaRPr>
          </a:p>
          <a:p>
            <a:endParaRPr lang="it-IT" sz="600" b="0" dirty="0">
              <a:solidFill>
                <a:srgbClr val="D4D4D4"/>
              </a:solidFill>
              <a:effectLst/>
              <a:latin typeface="Consolas" panose="020B0609020204030204" pitchFamily="49" charset="0"/>
            </a:endParaRPr>
          </a:p>
          <a:p>
            <a:br>
              <a:rPr lang="it-IT" sz="600" b="0" dirty="0">
                <a:solidFill>
                  <a:srgbClr val="D4D4D4"/>
                </a:solidFill>
                <a:effectLst/>
                <a:latin typeface="Consolas" panose="020B0609020204030204" pitchFamily="49" charset="0"/>
              </a:rPr>
            </a:br>
            <a:br>
              <a:rPr lang="it-IT" sz="700" b="0" dirty="0">
                <a:solidFill>
                  <a:srgbClr val="D4D4D4"/>
                </a:solidFill>
                <a:effectLst/>
                <a:latin typeface="Consolas" panose="020B0609020204030204" pitchFamily="49" charset="0"/>
              </a:rPr>
            </a:br>
            <a:br>
              <a:rPr lang="it-IT" sz="700" b="0" dirty="0">
                <a:solidFill>
                  <a:srgbClr val="D4D4D4"/>
                </a:solidFill>
                <a:effectLst/>
                <a:latin typeface="Consolas" panose="020B0609020204030204" pitchFamily="49" charset="0"/>
              </a:rPr>
            </a:br>
            <a:endParaRPr lang="it-IT" sz="700" b="0" dirty="0">
              <a:solidFill>
                <a:srgbClr val="D4D4D4"/>
              </a:solidFill>
              <a:effectLst/>
              <a:latin typeface="Consolas" panose="020B0609020204030204" pitchFamily="49" charset="0"/>
            </a:endParaRPr>
          </a:p>
        </p:txBody>
      </p:sp>
      <p:sp>
        <p:nvSpPr>
          <p:cNvPr id="19" name="CasellaDiTesto 18">
            <a:extLst>
              <a:ext uri="{FF2B5EF4-FFF2-40B4-BE49-F238E27FC236}">
                <a16:creationId xmlns:a16="http://schemas.microsoft.com/office/drawing/2014/main" id="{328426AB-FB0F-41FB-A678-55ABDF86BA9A}"/>
              </a:ext>
            </a:extLst>
          </p:cNvPr>
          <p:cNvSpPr txBox="1"/>
          <p:nvPr/>
        </p:nvSpPr>
        <p:spPr>
          <a:xfrm>
            <a:off x="9174013" y="2243555"/>
            <a:ext cx="3900948" cy="3693319"/>
          </a:xfrm>
          <a:prstGeom prst="rect">
            <a:avLst/>
          </a:prstGeom>
          <a:noFill/>
        </p:spPr>
        <p:txBody>
          <a:bodyPr wrap="square">
            <a:spAutoFit/>
          </a:bodyPr>
          <a:lstStyle/>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7BA7D"/>
                </a:solidFill>
                <a:effectLst/>
                <a:latin typeface="Consolas" panose="020B0609020204030204" pitchFamily="49" charset="0"/>
                <a:ea typeface="+mn-ea"/>
                <a:cs typeface="+mn-cs"/>
              </a:rPr>
              <a:t>#centro</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D7BA7D"/>
                </a:solidFill>
                <a:effectLst/>
                <a:latin typeface="Consolas" panose="020B0609020204030204" pitchFamily="49" charset="0"/>
                <a:ea typeface="+mn-ea"/>
                <a:cs typeface="+mn-cs"/>
              </a:rPr>
              <a:t>.logo</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display</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flex</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flex-direction</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row</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justify-content</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space-around</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align</a:t>
            </a:r>
            <a:r>
              <a:rPr lang="it-IT" sz="650" b="0" kern="1200" dirty="0">
                <a:solidFill>
                  <a:srgbClr val="9CDCFE"/>
                </a:solidFill>
                <a:effectLst/>
                <a:latin typeface="Consolas" panose="020B0609020204030204" pitchFamily="49" charset="0"/>
                <a:ea typeface="+mn-ea"/>
                <a:cs typeface="+mn-cs"/>
              </a:rPr>
              <a:t>-items</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CE9178"/>
                </a:solidFill>
                <a:effectLst/>
                <a:latin typeface="Consolas" panose="020B0609020204030204" pitchFamily="49" charset="0"/>
                <a:ea typeface="+mn-ea"/>
                <a:cs typeface="+mn-cs"/>
              </a:rPr>
              <a:t>center</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7BA7D"/>
                </a:solidFill>
                <a:effectLst/>
                <a:latin typeface="Consolas" panose="020B0609020204030204" pitchFamily="49" charset="0"/>
                <a:ea typeface="+mn-ea"/>
                <a:cs typeface="+mn-cs"/>
              </a:rPr>
              <a:t>#centro</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D7BA7D"/>
                </a:solidFill>
                <a:effectLst/>
                <a:latin typeface="Consolas" panose="020B0609020204030204" pitchFamily="49" charset="0"/>
                <a:ea typeface="+mn-ea"/>
                <a:cs typeface="+mn-cs"/>
              </a:rPr>
              <a:t>img</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height</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30vh</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z-index</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1</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7BA7D"/>
                </a:solidFill>
                <a:effectLst/>
                <a:latin typeface="Consolas" panose="020B0609020204030204" pitchFamily="49" charset="0"/>
                <a:ea typeface="+mn-ea"/>
                <a:cs typeface="+mn-cs"/>
              </a:rPr>
              <a:t>#centro</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D7BA7D"/>
                </a:solidFill>
                <a:effectLst/>
                <a:latin typeface="Consolas" panose="020B0609020204030204" pitchFamily="49" charset="0"/>
                <a:ea typeface="+mn-ea"/>
                <a:cs typeface="+mn-cs"/>
              </a:rPr>
              <a:t>p</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z-index</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1</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font-size</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2.5em</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7BA7D"/>
                </a:solidFill>
                <a:effectLst/>
                <a:latin typeface="Consolas" panose="020B0609020204030204" pitchFamily="49" charset="0"/>
                <a:ea typeface="+mn-ea"/>
                <a:cs typeface="+mn-cs"/>
              </a:rPr>
              <a:t>#centro</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D7BA7D"/>
                </a:solidFill>
                <a:effectLst/>
                <a:latin typeface="Consolas" panose="020B0609020204030204" pitchFamily="49" charset="0"/>
                <a:ea typeface="+mn-ea"/>
                <a:cs typeface="+mn-cs"/>
              </a:rPr>
              <a:t>a</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border</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2px</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solid</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CE9178"/>
                </a:solidFill>
                <a:effectLst/>
                <a:latin typeface="Consolas" panose="020B0609020204030204" pitchFamily="49" charset="0"/>
                <a:ea typeface="+mn-ea"/>
                <a:cs typeface="+mn-cs"/>
              </a:rPr>
              <a:t>white</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border-radius</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100px</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background-color</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DCDCAA"/>
                </a:solidFill>
                <a:effectLst/>
                <a:latin typeface="Consolas" panose="020B0609020204030204" pitchFamily="49" charset="0"/>
                <a:ea typeface="+mn-ea"/>
                <a:cs typeface="+mn-cs"/>
              </a:rPr>
              <a:t>rgba</a:t>
            </a:r>
            <a:r>
              <a:rPr lang="it-IT" sz="650" b="0" kern="1200" dirty="0">
                <a:solidFill>
                  <a:srgbClr val="D4D4D4"/>
                </a:solidFill>
                <a:effectLst/>
                <a:latin typeface="Consolas" panose="020B0609020204030204" pitchFamily="49" charset="0"/>
                <a:ea typeface="+mn-ea"/>
                <a:cs typeface="+mn-cs"/>
              </a:rPr>
              <a:t>(</a:t>
            </a:r>
            <a:r>
              <a:rPr lang="it-IT" sz="650" b="0" kern="1200" dirty="0">
                <a:solidFill>
                  <a:srgbClr val="B5CEA8"/>
                </a:solidFill>
                <a:effectLst/>
                <a:latin typeface="Consolas" panose="020B0609020204030204" pitchFamily="49" charset="0"/>
                <a:ea typeface="+mn-ea"/>
                <a:cs typeface="+mn-cs"/>
              </a:rPr>
              <a:t>191</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133</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99</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0.3</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padding</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3%</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3%</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font-size</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0.4em</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text-</a:t>
            </a:r>
            <a:r>
              <a:rPr lang="it-IT" sz="650" b="0" kern="1200" dirty="0" err="1">
                <a:solidFill>
                  <a:srgbClr val="9CDCFE"/>
                </a:solidFill>
                <a:effectLst/>
                <a:latin typeface="Consolas" panose="020B0609020204030204" pitchFamily="49" charset="0"/>
                <a:ea typeface="+mn-ea"/>
                <a:cs typeface="+mn-cs"/>
              </a:rPr>
              <a:t>transform</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uppercase</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font-weight</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CE9178"/>
                </a:solidFill>
                <a:effectLst/>
                <a:latin typeface="Consolas" panose="020B0609020204030204" pitchFamily="49" charset="0"/>
                <a:ea typeface="+mn-ea"/>
                <a:cs typeface="+mn-cs"/>
              </a:rPr>
              <a:t>bold</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9CDCFE"/>
                </a:solidFill>
                <a:effectLst/>
                <a:latin typeface="Consolas" panose="020B0609020204030204" pitchFamily="49" charset="0"/>
                <a:ea typeface="+mn-ea"/>
                <a:cs typeface="+mn-cs"/>
              </a:rPr>
              <a:t>margin</a:t>
            </a:r>
            <a:r>
              <a:rPr lang="it-IT" sz="650" b="0" kern="1200" dirty="0">
                <a:solidFill>
                  <a:srgbClr val="9CDCFE"/>
                </a:solidFill>
                <a:effectLst/>
                <a:latin typeface="Consolas" panose="020B0609020204030204" pitchFamily="49" charset="0"/>
                <a:ea typeface="+mn-ea"/>
                <a:cs typeface="+mn-cs"/>
              </a:rPr>
              <a:t>-top</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-5%</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color</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CE9178"/>
                </a:solidFill>
                <a:effectLst/>
                <a:latin typeface="Consolas" panose="020B0609020204030204" pitchFamily="49" charset="0"/>
                <a:ea typeface="+mn-ea"/>
                <a:cs typeface="+mn-cs"/>
              </a:rPr>
              <a:t>white</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text-</a:t>
            </a:r>
            <a:r>
              <a:rPr lang="it-IT" sz="650" b="0" kern="1200" dirty="0" err="1">
                <a:solidFill>
                  <a:srgbClr val="9CDCFE"/>
                </a:solidFill>
                <a:effectLst/>
                <a:latin typeface="Consolas" panose="020B0609020204030204" pitchFamily="49" charset="0"/>
                <a:ea typeface="+mn-ea"/>
                <a:cs typeface="+mn-cs"/>
              </a:rPr>
              <a:t>decoration</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CE9178"/>
                </a:solidFill>
                <a:effectLst/>
                <a:latin typeface="Consolas" panose="020B0609020204030204" pitchFamily="49" charset="0"/>
                <a:ea typeface="+mn-ea"/>
                <a:cs typeface="+mn-cs"/>
              </a:rPr>
              <a:t>none</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text-</a:t>
            </a:r>
            <a:r>
              <a:rPr lang="it-IT" sz="650" b="0" kern="1200" dirty="0" err="1">
                <a:solidFill>
                  <a:srgbClr val="9CDCFE"/>
                </a:solidFill>
                <a:effectLst/>
                <a:latin typeface="Consolas" panose="020B0609020204030204" pitchFamily="49" charset="0"/>
                <a:ea typeface="+mn-ea"/>
                <a:cs typeface="+mn-cs"/>
              </a:rPr>
              <a:t>align</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CE9178"/>
                </a:solidFill>
                <a:effectLst/>
                <a:latin typeface="Consolas" panose="020B0609020204030204" pitchFamily="49" charset="0"/>
                <a:ea typeface="+mn-ea"/>
                <a:cs typeface="+mn-cs"/>
              </a:rPr>
              <a:t>center</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7BA7D"/>
                </a:solidFill>
                <a:effectLst/>
                <a:latin typeface="Consolas" panose="020B0609020204030204" pitchFamily="49" charset="0"/>
                <a:ea typeface="+mn-ea"/>
                <a:cs typeface="+mn-cs"/>
              </a:rPr>
              <a:t>#centro</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D7BA7D"/>
                </a:solidFill>
                <a:effectLst/>
                <a:latin typeface="Consolas" panose="020B0609020204030204" pitchFamily="49" charset="0"/>
                <a:ea typeface="+mn-ea"/>
                <a:cs typeface="+mn-cs"/>
              </a:rPr>
              <a:t>a:hover</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9CDCFE"/>
                </a:solidFill>
                <a:effectLst/>
                <a:latin typeface="Consolas" panose="020B0609020204030204" pitchFamily="49" charset="0"/>
                <a:ea typeface="+mn-ea"/>
                <a:cs typeface="+mn-cs"/>
              </a:rPr>
              <a:t>background-color</a:t>
            </a:r>
            <a:r>
              <a:rPr lang="it-IT" sz="650" b="0" kern="1200" dirty="0">
                <a:solidFill>
                  <a:srgbClr val="D4D4D4"/>
                </a:solidFill>
                <a:effectLst/>
                <a:latin typeface="Consolas" panose="020B0609020204030204" pitchFamily="49" charset="0"/>
                <a:ea typeface="+mn-ea"/>
                <a:cs typeface="+mn-cs"/>
              </a:rPr>
              <a:t>: </a:t>
            </a:r>
            <a:r>
              <a:rPr lang="it-IT" sz="650" b="0" kern="1200" dirty="0" err="1">
                <a:solidFill>
                  <a:srgbClr val="DCDCAA"/>
                </a:solidFill>
                <a:effectLst/>
                <a:latin typeface="Consolas" panose="020B0609020204030204" pitchFamily="49" charset="0"/>
                <a:ea typeface="+mn-ea"/>
                <a:cs typeface="+mn-cs"/>
              </a:rPr>
              <a:t>rgba</a:t>
            </a:r>
            <a:r>
              <a:rPr lang="it-IT" sz="650" b="0" kern="1200" dirty="0">
                <a:solidFill>
                  <a:srgbClr val="D4D4D4"/>
                </a:solidFill>
                <a:effectLst/>
                <a:latin typeface="Consolas" panose="020B0609020204030204" pitchFamily="49" charset="0"/>
                <a:ea typeface="+mn-ea"/>
                <a:cs typeface="+mn-cs"/>
              </a:rPr>
              <a:t>(</a:t>
            </a:r>
            <a:r>
              <a:rPr lang="it-IT" sz="650" b="0" kern="1200" dirty="0">
                <a:solidFill>
                  <a:srgbClr val="B5CEA8"/>
                </a:solidFill>
                <a:effectLst/>
                <a:latin typeface="Consolas" panose="020B0609020204030204" pitchFamily="49" charset="0"/>
                <a:ea typeface="+mn-ea"/>
                <a:cs typeface="+mn-cs"/>
              </a:rPr>
              <a:t>89</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38</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20</a:t>
            </a:r>
            <a:r>
              <a:rPr lang="it-IT" sz="650" b="0" kern="1200" dirty="0">
                <a:solidFill>
                  <a:srgbClr val="D4D4D4"/>
                </a:solidFill>
                <a:effectLst/>
                <a:latin typeface="Consolas" panose="020B0609020204030204" pitchFamily="49" charset="0"/>
                <a:ea typeface="+mn-ea"/>
                <a:cs typeface="+mn-cs"/>
              </a:rPr>
              <a:t>, </a:t>
            </a:r>
            <a:r>
              <a:rPr lang="it-IT" sz="650" b="0" kern="1200" dirty="0">
                <a:solidFill>
                  <a:srgbClr val="B5CEA8"/>
                </a:solidFill>
                <a:effectLst/>
                <a:latin typeface="Consolas" panose="020B0609020204030204" pitchFamily="49" charset="0"/>
                <a:ea typeface="+mn-ea"/>
                <a:cs typeface="+mn-cs"/>
              </a:rPr>
              <a:t>0.5</a:t>
            </a:r>
            <a:r>
              <a:rPr lang="it-IT" sz="650" b="0" kern="1200" dirty="0">
                <a:solidFill>
                  <a:srgbClr val="D4D4D4"/>
                </a:solidFill>
                <a:effectLst/>
                <a:latin typeface="Consolas" panose="020B0609020204030204" pitchFamily="49" charset="0"/>
                <a:ea typeface="+mn-ea"/>
                <a:cs typeface="+mn-cs"/>
              </a:rPr>
              <a:t>);</a:t>
            </a:r>
            <a:endParaRPr lang="it-IT" sz="650" dirty="0">
              <a:effectLst/>
            </a:endParaRPr>
          </a:p>
          <a:p>
            <a:pPr marL="0" algn="l" rtl="0" eaLnBrk="1" latinLnBrk="0" hangingPunct="1">
              <a:spcBef>
                <a:spcPts val="0"/>
              </a:spcBef>
              <a:spcAft>
                <a:spcPts val="0"/>
              </a:spcAft>
            </a:pPr>
            <a:br>
              <a:rPr lang="it-IT" sz="650" b="0" kern="1200" dirty="0">
                <a:solidFill>
                  <a:srgbClr val="D4D4D4"/>
                </a:solidFill>
                <a:effectLst/>
                <a:latin typeface="Consolas" panose="020B0609020204030204" pitchFamily="49" charset="0"/>
                <a:ea typeface="+mn-ea"/>
                <a:cs typeface="+mn-cs"/>
              </a:rPr>
            </a:br>
            <a:r>
              <a:rPr lang="it-IT" sz="650" b="0" kern="1200" dirty="0">
                <a:solidFill>
                  <a:srgbClr val="D4D4D4"/>
                </a:solidFill>
                <a:effectLst/>
                <a:latin typeface="Consolas" panose="020B0609020204030204" pitchFamily="49" charset="0"/>
                <a:ea typeface="+mn-ea"/>
                <a:cs typeface="+mn-cs"/>
              </a:rPr>
              <a:t>}</a:t>
            </a:r>
            <a:endParaRPr lang="it-IT" sz="650" dirty="0">
              <a:effectLst/>
            </a:endParaRPr>
          </a:p>
        </p:txBody>
      </p:sp>
      <p:sp>
        <p:nvSpPr>
          <p:cNvPr id="22" name="Rettangolo 21">
            <a:extLst>
              <a:ext uri="{FF2B5EF4-FFF2-40B4-BE49-F238E27FC236}">
                <a16:creationId xmlns:a16="http://schemas.microsoft.com/office/drawing/2014/main" id="{2951BB6F-5F01-463D-A91C-94648435A4DF}"/>
              </a:ext>
            </a:extLst>
          </p:cNvPr>
          <p:cNvSpPr/>
          <p:nvPr/>
        </p:nvSpPr>
        <p:spPr>
          <a:xfrm>
            <a:off x="6536486" y="2084523"/>
            <a:ext cx="5409708" cy="45833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1FF3330E-1989-45AA-8600-AEB42A058055}"/>
              </a:ext>
            </a:extLst>
          </p:cNvPr>
          <p:cNvSpPr txBox="1"/>
          <p:nvPr/>
        </p:nvSpPr>
        <p:spPr>
          <a:xfrm>
            <a:off x="3567406" y="4469148"/>
            <a:ext cx="785793" cy="369332"/>
          </a:xfrm>
          <a:prstGeom prst="rect">
            <a:avLst/>
          </a:prstGeom>
          <a:noFill/>
        </p:spPr>
        <p:txBody>
          <a:bodyPr wrap="none" rtlCol="0">
            <a:spAutoFit/>
          </a:bodyPr>
          <a:lstStyle/>
          <a:p>
            <a:r>
              <a:rPr lang="it-IT" dirty="0">
                <a:solidFill>
                  <a:schemeClr val="bg1"/>
                </a:solidFill>
              </a:rPr>
              <a:t>HTML</a:t>
            </a:r>
          </a:p>
        </p:txBody>
      </p:sp>
      <p:sp>
        <p:nvSpPr>
          <p:cNvPr id="24" name="CasellaDiTesto 23">
            <a:extLst>
              <a:ext uri="{FF2B5EF4-FFF2-40B4-BE49-F238E27FC236}">
                <a16:creationId xmlns:a16="http://schemas.microsoft.com/office/drawing/2014/main" id="{F744508E-114E-499E-BA34-E9E0B4CD98D3}"/>
              </a:ext>
            </a:extLst>
          </p:cNvPr>
          <p:cNvSpPr txBox="1"/>
          <p:nvPr/>
        </p:nvSpPr>
        <p:spPr>
          <a:xfrm>
            <a:off x="6532003" y="1698387"/>
            <a:ext cx="559769" cy="369332"/>
          </a:xfrm>
          <a:prstGeom prst="rect">
            <a:avLst/>
          </a:prstGeom>
          <a:noFill/>
        </p:spPr>
        <p:txBody>
          <a:bodyPr wrap="none" rtlCol="0">
            <a:spAutoFit/>
          </a:bodyPr>
          <a:lstStyle/>
          <a:p>
            <a:r>
              <a:rPr lang="it-IT" dirty="0">
                <a:solidFill>
                  <a:schemeClr val="bg1"/>
                </a:solidFill>
              </a:rPr>
              <a:t>CSS</a:t>
            </a:r>
          </a:p>
        </p:txBody>
      </p:sp>
    </p:spTree>
    <p:extLst>
      <p:ext uri="{BB962C8B-B14F-4D97-AF65-F5344CB8AC3E}">
        <p14:creationId xmlns:p14="http://schemas.microsoft.com/office/powerpoint/2010/main" val="2067005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useBgFill="1">
        <p:nvSpPr>
          <p:cNvPr id="18" name="Rettango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Rettango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15115107-5DA3-4397-A1DA-67705DAE1EC2}"/>
              </a:ext>
            </a:extLst>
          </p:cNvPr>
          <p:cNvSpPr>
            <a:spLocks noGrp="1"/>
          </p:cNvSpPr>
          <p:nvPr>
            <p:ph type="title"/>
          </p:nvPr>
        </p:nvSpPr>
        <p:spPr>
          <a:xfrm>
            <a:off x="4902445" y="0"/>
            <a:ext cx="2387107" cy="1495794"/>
          </a:xfrm>
          <a:noFill/>
          <a:ln w="31750" cap="sq">
            <a:noFill/>
            <a:miter lim="800000"/>
          </a:ln>
          <a:effectLst>
            <a:glow rad="152400">
              <a:schemeClr val="bg1">
                <a:alpha val="13000"/>
              </a:schemeClr>
            </a:glow>
          </a:effectLst>
        </p:spPr>
        <p:txBody>
          <a:bodyPr vert="horz" wrap="square" lIns="182880" tIns="182880" rIns="182880" bIns="182880" rtlCol="0" anchor="ctr">
            <a:normAutofit/>
          </a:bodyPr>
          <a:lstStyle/>
          <a:p>
            <a:pPr rtl="0"/>
            <a:r>
              <a:rPr lang="it-IT" dirty="0" err="1">
                <a:solidFill>
                  <a:srgbClr val="FFFFFF"/>
                </a:solidFill>
              </a:rPr>
              <a:t>nav</a:t>
            </a:r>
            <a:endParaRPr lang="it-IT" dirty="0">
              <a:solidFill>
                <a:srgbClr val="FFFFFF"/>
              </a:solidFill>
            </a:endParaRPr>
          </a:p>
        </p:txBody>
      </p:sp>
      <p:sp>
        <p:nvSpPr>
          <p:cNvPr id="13" name="CasellaDiTesto 12">
            <a:extLst>
              <a:ext uri="{FF2B5EF4-FFF2-40B4-BE49-F238E27FC236}">
                <a16:creationId xmlns:a16="http://schemas.microsoft.com/office/drawing/2014/main" id="{10382355-B541-47AB-820C-103B18386C5C}"/>
              </a:ext>
            </a:extLst>
          </p:cNvPr>
          <p:cNvSpPr txBox="1"/>
          <p:nvPr/>
        </p:nvSpPr>
        <p:spPr>
          <a:xfrm>
            <a:off x="518615" y="3857995"/>
            <a:ext cx="2721077" cy="2139047"/>
          </a:xfrm>
          <a:prstGeom prst="rect">
            <a:avLst/>
          </a:prstGeom>
          <a:noFill/>
          <a:ln>
            <a:solidFill>
              <a:schemeClr val="bg1"/>
            </a:solidFill>
          </a:ln>
        </p:spPr>
        <p:txBody>
          <a:bodyPr wrap="square">
            <a:spAutoFit/>
          </a:bodyPr>
          <a:lstStyle/>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nav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id</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"nome"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Polo Foto</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id</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"link"</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Home</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About </a:t>
            </a:r>
            <a:r>
              <a:rPr lang="it-IT" sz="700" b="0" dirty="0" err="1">
                <a:solidFill>
                  <a:srgbClr val="D4D4D4"/>
                </a:solidFill>
                <a:effectLst/>
                <a:latin typeface="Consolas" panose="020B0609020204030204" pitchFamily="49" charset="0"/>
              </a:rPr>
              <a:t>us</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Products</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Dove siamo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id</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"menu"</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nav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p:txBody>
      </p:sp>
      <p:sp>
        <p:nvSpPr>
          <p:cNvPr id="15" name="CasellaDiTesto 14">
            <a:extLst>
              <a:ext uri="{FF2B5EF4-FFF2-40B4-BE49-F238E27FC236}">
                <a16:creationId xmlns:a16="http://schemas.microsoft.com/office/drawing/2014/main" id="{935ABAD6-D114-4EF8-83E7-1289AEAC75DE}"/>
              </a:ext>
            </a:extLst>
          </p:cNvPr>
          <p:cNvSpPr txBox="1"/>
          <p:nvPr/>
        </p:nvSpPr>
        <p:spPr>
          <a:xfrm>
            <a:off x="4489976" y="3737342"/>
            <a:ext cx="2721077" cy="1892826"/>
          </a:xfrm>
          <a:prstGeom prst="rect">
            <a:avLst/>
          </a:prstGeom>
          <a:noFill/>
        </p:spPr>
        <p:txBody>
          <a:bodyPr wrap="square">
            <a:spAutoFit/>
          </a:bodyPr>
          <a:lstStyle/>
          <a:p>
            <a:br>
              <a:rPr lang="it-IT" sz="600" b="0" dirty="0">
                <a:solidFill>
                  <a:srgbClr val="D4D4D4"/>
                </a:solidFill>
                <a:effectLst/>
                <a:latin typeface="Consolas" panose="020B0609020204030204" pitchFamily="49" charset="0"/>
              </a:rPr>
            </a:br>
            <a:r>
              <a:rPr lang="it-IT" sz="600" b="0" dirty="0" err="1">
                <a:solidFill>
                  <a:srgbClr val="D7BA7D"/>
                </a:solidFill>
                <a:effectLst/>
                <a:latin typeface="Consolas" panose="020B0609020204030204" pitchFamily="49" charset="0"/>
              </a:rPr>
              <a:t>nav</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background-color</a:t>
            </a:r>
            <a:r>
              <a:rPr lang="it-IT" sz="600" b="0" dirty="0">
                <a:solidFill>
                  <a:srgbClr val="D4D4D4"/>
                </a:solidFill>
                <a:effectLst/>
                <a:latin typeface="Consolas" panose="020B0609020204030204" pitchFamily="49" charset="0"/>
              </a:rPr>
              <a:t>: </a:t>
            </a:r>
            <a:r>
              <a:rPr lang="it-IT" sz="600" b="0" dirty="0" err="1">
                <a:solidFill>
                  <a:srgbClr val="DCDCAA"/>
                </a:solidFill>
                <a:effectLst/>
                <a:latin typeface="Consolas" panose="020B0609020204030204" pitchFamily="49" charset="0"/>
              </a:rPr>
              <a:t>rgba</a:t>
            </a:r>
            <a:r>
              <a:rPr lang="it-IT" sz="600" b="0" dirty="0">
                <a:solidFill>
                  <a:srgbClr val="D4D4D4"/>
                </a:solidFill>
                <a:effectLst/>
                <a:latin typeface="Consolas" panose="020B0609020204030204" pitchFamily="49" charset="0"/>
              </a:rPr>
              <a:t>(</a:t>
            </a:r>
            <a:r>
              <a:rPr lang="it-IT" sz="600" b="0" dirty="0">
                <a:solidFill>
                  <a:srgbClr val="B5CEA8"/>
                </a:solidFill>
                <a:effectLst/>
                <a:latin typeface="Consolas" panose="020B0609020204030204" pitchFamily="49" charset="0"/>
              </a:rPr>
              <a:t>191</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133</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99</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0.7</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position</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fixed</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top</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left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right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height</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15vh</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width</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100%</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display</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flex</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flex-direction</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row</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justify-content</a:t>
            </a:r>
            <a:r>
              <a:rPr lang="it-IT" sz="600" b="0" dirty="0">
                <a:solidFill>
                  <a:srgbClr val="D4D4D4"/>
                </a:solidFill>
                <a:effectLst/>
                <a:latin typeface="Consolas" panose="020B0609020204030204" pitchFamily="49" charset="0"/>
              </a:rPr>
              <a:t>: </a:t>
            </a:r>
            <a:r>
              <a:rPr lang="it-IT" sz="600" b="0" dirty="0" err="1">
                <a:solidFill>
                  <a:srgbClr val="CE9178"/>
                </a:solidFill>
                <a:effectLst/>
                <a:latin typeface="Consolas" panose="020B0609020204030204" pitchFamily="49" charset="0"/>
              </a:rPr>
              <a:t>space</a:t>
            </a:r>
            <a:r>
              <a:rPr lang="it-IT" sz="600" b="0" dirty="0">
                <a:solidFill>
                  <a:srgbClr val="CE9178"/>
                </a:solidFill>
                <a:effectLst/>
                <a:latin typeface="Consolas" panose="020B0609020204030204" pitchFamily="49" charset="0"/>
              </a:rPr>
              <a:t>-between</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err="1">
                <a:solidFill>
                  <a:srgbClr val="9CDCFE"/>
                </a:solidFill>
                <a:effectLst/>
                <a:latin typeface="Consolas" panose="020B0609020204030204" pitchFamily="49" charset="0"/>
              </a:rPr>
              <a:t>align</a:t>
            </a:r>
            <a:r>
              <a:rPr lang="it-IT" sz="600" b="0" dirty="0">
                <a:solidFill>
                  <a:srgbClr val="9CDCFE"/>
                </a:solidFill>
                <a:effectLst/>
                <a:latin typeface="Consolas" panose="020B0609020204030204" pitchFamily="49" charset="0"/>
              </a:rPr>
              <a:t>-items</a:t>
            </a:r>
            <a:r>
              <a:rPr lang="it-IT" sz="600" b="0" dirty="0">
                <a:solidFill>
                  <a:srgbClr val="D4D4D4"/>
                </a:solidFill>
                <a:effectLst/>
                <a:latin typeface="Consolas" panose="020B0609020204030204" pitchFamily="49" charset="0"/>
              </a:rPr>
              <a:t>: </a:t>
            </a:r>
            <a:r>
              <a:rPr lang="it-IT" sz="600" b="0" dirty="0">
                <a:solidFill>
                  <a:srgbClr val="CE9178"/>
                </a:solidFill>
                <a:effectLst/>
                <a:latin typeface="Consolas" panose="020B0609020204030204" pitchFamily="49" charset="0"/>
              </a:rPr>
              <a:t>center</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font-size</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0.5em</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    </a:t>
            </a:r>
            <a:r>
              <a:rPr lang="it-IT" sz="600" b="0" dirty="0">
                <a:solidFill>
                  <a:srgbClr val="9CDCFE"/>
                </a:solidFill>
                <a:effectLst/>
                <a:latin typeface="Consolas" panose="020B0609020204030204" pitchFamily="49" charset="0"/>
              </a:rPr>
              <a:t>z-index</a:t>
            </a:r>
            <a:r>
              <a:rPr lang="it-IT" sz="600" b="0" dirty="0">
                <a:solidFill>
                  <a:srgbClr val="D4D4D4"/>
                </a:solidFill>
                <a:effectLst/>
                <a:latin typeface="Consolas" panose="020B0609020204030204" pitchFamily="49" charset="0"/>
              </a:rPr>
              <a:t>: </a:t>
            </a:r>
            <a:r>
              <a:rPr lang="it-IT" sz="600" b="0" dirty="0">
                <a:solidFill>
                  <a:srgbClr val="B5CEA8"/>
                </a:solidFill>
                <a:effectLst/>
                <a:latin typeface="Consolas" panose="020B0609020204030204" pitchFamily="49" charset="0"/>
              </a:rPr>
              <a:t>2</a:t>
            </a:r>
            <a:r>
              <a:rPr lang="it-IT" sz="600" b="0" dirty="0">
                <a:solidFill>
                  <a:srgbClr val="D4D4D4"/>
                </a:solidFill>
                <a:effectLst/>
                <a:latin typeface="Consolas" panose="020B0609020204030204" pitchFamily="49" charset="0"/>
              </a:rPr>
              <a:t>;</a:t>
            </a:r>
          </a:p>
          <a:p>
            <a:r>
              <a:rPr lang="it-IT" sz="6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br>
              <a:rPr lang="it-IT" sz="700" b="0" dirty="0">
                <a:solidFill>
                  <a:srgbClr val="D4D4D4"/>
                </a:solidFill>
                <a:effectLst/>
                <a:latin typeface="Consolas" panose="020B0609020204030204" pitchFamily="49" charset="0"/>
              </a:rPr>
            </a:br>
            <a:endParaRPr lang="it-IT" sz="700" b="0" dirty="0">
              <a:solidFill>
                <a:srgbClr val="D4D4D4"/>
              </a:solidFill>
              <a:effectLst/>
              <a:latin typeface="Consolas" panose="020B0609020204030204" pitchFamily="49" charset="0"/>
            </a:endParaRPr>
          </a:p>
        </p:txBody>
      </p:sp>
      <p:sp>
        <p:nvSpPr>
          <p:cNvPr id="17" name="CasellaDiTesto 16">
            <a:extLst>
              <a:ext uri="{FF2B5EF4-FFF2-40B4-BE49-F238E27FC236}">
                <a16:creationId xmlns:a16="http://schemas.microsoft.com/office/drawing/2014/main" id="{3B793F14-BEF1-4BDC-A8FB-15C197E0E541}"/>
              </a:ext>
            </a:extLst>
          </p:cNvPr>
          <p:cNvSpPr txBox="1"/>
          <p:nvPr/>
        </p:nvSpPr>
        <p:spPr>
          <a:xfrm>
            <a:off x="6796031" y="3750273"/>
            <a:ext cx="2615515" cy="2246769"/>
          </a:xfrm>
          <a:prstGeom prst="rect">
            <a:avLst/>
          </a:prstGeom>
          <a:noFill/>
        </p:spPr>
        <p:txBody>
          <a:bodyPr wrap="square">
            <a:spAutoFit/>
          </a:bodyPr>
          <a:lstStyle/>
          <a:p>
            <a:r>
              <a:rPr lang="it-IT" sz="700" b="0" dirty="0">
                <a:solidFill>
                  <a:srgbClr val="D7BA7D"/>
                </a:solidFill>
                <a:effectLst/>
                <a:latin typeface="Consolas" panose="020B0609020204030204" pitchFamily="49" charset="0"/>
              </a:rPr>
              <a:t>#menu</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none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#link</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row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CE9178"/>
                </a:solidFill>
                <a:effectLst/>
                <a:latin typeface="Consolas" panose="020B0609020204030204" pitchFamily="49" charset="0"/>
              </a:rPr>
              <a:t>-end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margin-right</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#menu</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width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7vw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height</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0.5vh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background-color</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white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0.7vh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endParaRPr lang="it-IT" sz="700" b="0" dirty="0">
              <a:solidFill>
                <a:srgbClr val="D4D4D4"/>
              </a:solidFill>
              <a:effectLst/>
              <a:latin typeface="Consolas" panose="020B0609020204030204" pitchFamily="49" charset="0"/>
            </a:endParaRPr>
          </a:p>
        </p:txBody>
      </p:sp>
      <p:sp>
        <p:nvSpPr>
          <p:cNvPr id="22" name="Rettangolo 21">
            <a:extLst>
              <a:ext uri="{FF2B5EF4-FFF2-40B4-BE49-F238E27FC236}">
                <a16:creationId xmlns:a16="http://schemas.microsoft.com/office/drawing/2014/main" id="{2951BB6F-5F01-463D-A91C-94648435A4DF}"/>
              </a:ext>
            </a:extLst>
          </p:cNvPr>
          <p:cNvSpPr/>
          <p:nvPr/>
        </p:nvSpPr>
        <p:spPr>
          <a:xfrm>
            <a:off x="4310560" y="3458098"/>
            <a:ext cx="7639664" cy="25237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1FF3330E-1989-45AA-8600-AEB42A058055}"/>
              </a:ext>
            </a:extLst>
          </p:cNvPr>
          <p:cNvSpPr txBox="1"/>
          <p:nvPr/>
        </p:nvSpPr>
        <p:spPr>
          <a:xfrm>
            <a:off x="518615" y="3488663"/>
            <a:ext cx="785793" cy="369332"/>
          </a:xfrm>
          <a:prstGeom prst="rect">
            <a:avLst/>
          </a:prstGeom>
          <a:noFill/>
        </p:spPr>
        <p:txBody>
          <a:bodyPr wrap="none" rtlCol="0">
            <a:spAutoFit/>
          </a:bodyPr>
          <a:lstStyle/>
          <a:p>
            <a:r>
              <a:rPr lang="it-IT" dirty="0">
                <a:solidFill>
                  <a:schemeClr val="bg1"/>
                </a:solidFill>
              </a:rPr>
              <a:t>HTML</a:t>
            </a:r>
          </a:p>
        </p:txBody>
      </p:sp>
      <p:sp>
        <p:nvSpPr>
          <p:cNvPr id="24" name="CasellaDiTesto 23">
            <a:extLst>
              <a:ext uri="{FF2B5EF4-FFF2-40B4-BE49-F238E27FC236}">
                <a16:creationId xmlns:a16="http://schemas.microsoft.com/office/drawing/2014/main" id="{F744508E-114E-499E-BA34-E9E0B4CD98D3}"/>
              </a:ext>
            </a:extLst>
          </p:cNvPr>
          <p:cNvSpPr txBox="1"/>
          <p:nvPr/>
        </p:nvSpPr>
        <p:spPr>
          <a:xfrm>
            <a:off x="4310560" y="3127126"/>
            <a:ext cx="559769" cy="369332"/>
          </a:xfrm>
          <a:prstGeom prst="rect">
            <a:avLst/>
          </a:prstGeom>
          <a:noFill/>
        </p:spPr>
        <p:txBody>
          <a:bodyPr wrap="none" rtlCol="0">
            <a:spAutoFit/>
          </a:bodyPr>
          <a:lstStyle/>
          <a:p>
            <a:r>
              <a:rPr lang="it-IT" dirty="0">
                <a:solidFill>
                  <a:schemeClr val="bg1"/>
                </a:solidFill>
              </a:rPr>
              <a:t>CSS</a:t>
            </a:r>
          </a:p>
        </p:txBody>
      </p:sp>
      <p:sp>
        <p:nvSpPr>
          <p:cNvPr id="3" name="CasellaDiTesto 2">
            <a:extLst>
              <a:ext uri="{FF2B5EF4-FFF2-40B4-BE49-F238E27FC236}">
                <a16:creationId xmlns:a16="http://schemas.microsoft.com/office/drawing/2014/main" id="{093BFDFA-0EA0-487D-B22A-4789C180C315}"/>
              </a:ext>
            </a:extLst>
          </p:cNvPr>
          <p:cNvSpPr txBox="1"/>
          <p:nvPr/>
        </p:nvSpPr>
        <p:spPr>
          <a:xfrm>
            <a:off x="9288538" y="3611773"/>
            <a:ext cx="2520242" cy="2523768"/>
          </a:xfrm>
          <a:prstGeom prst="rect">
            <a:avLst/>
          </a:prstGeom>
          <a:noFill/>
        </p:spPr>
        <p:txBody>
          <a:bodyPr wrap="none" rtlCol="0">
            <a:spAutoFit/>
          </a:bodyPr>
          <a:lstStyle/>
          <a:p>
            <a:r>
              <a:rPr lang="it-IT" sz="700" b="0" dirty="0">
                <a:solidFill>
                  <a:srgbClr val="D7BA7D"/>
                </a:solidFill>
                <a:effectLst/>
                <a:latin typeface="Consolas" panose="020B0609020204030204" pitchFamily="49" charset="0"/>
              </a:rPr>
              <a:t>#link</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a</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margin-left</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2vw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z-index</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color</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white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text-</a:t>
            </a:r>
            <a:r>
              <a:rPr lang="it-IT" sz="700" b="0" dirty="0" err="1">
                <a:solidFill>
                  <a:srgbClr val="9CDCFE"/>
                </a:solidFill>
                <a:effectLst/>
                <a:latin typeface="Consolas" panose="020B0609020204030204" pitchFamily="49" charset="0"/>
              </a:rPr>
              <a:t>decoration</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none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#link</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a:hover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font-weight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bold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#nome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margin-left</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z-index</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1.5em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font-weight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bolder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border</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1px</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solid</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white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padding</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2px</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4px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background-color</a:t>
            </a:r>
            <a:r>
              <a:rPr lang="it-IT" sz="700" b="0" dirty="0">
                <a:solidFill>
                  <a:srgbClr val="D4D4D4"/>
                </a:solidFill>
                <a:effectLst/>
                <a:latin typeface="Consolas" panose="020B0609020204030204" pitchFamily="49" charset="0"/>
              </a:rPr>
              <a:t>: </a:t>
            </a:r>
            <a:r>
              <a:rPr lang="it-IT" sz="700" b="0" dirty="0" err="1">
                <a:solidFill>
                  <a:srgbClr val="DCDCAA"/>
                </a:solidFill>
                <a:effectLst/>
                <a:latin typeface="Consolas" panose="020B0609020204030204" pitchFamily="49" charset="0"/>
              </a:rPr>
              <a:t>rgba</a:t>
            </a:r>
            <a:r>
              <a:rPr lang="it-IT" sz="700" b="0" dirty="0">
                <a:solidFill>
                  <a:srgbClr val="D4D4D4"/>
                </a:solidFill>
                <a:effectLst/>
                <a:latin typeface="Consolas" panose="020B0609020204030204" pitchFamily="49" charset="0"/>
              </a:rPr>
              <a:t>(</a:t>
            </a:r>
            <a:r>
              <a:rPr lang="it-IT" sz="700" b="0" dirty="0">
                <a:solidFill>
                  <a:srgbClr val="B5CEA8"/>
                </a:solidFill>
                <a:effectLst/>
                <a:latin typeface="Consolas" panose="020B0609020204030204" pitchFamily="49" charset="0"/>
              </a:rPr>
              <a:t>256</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256</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256</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0.3</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endParaRPr lang="it-IT" sz="1600" dirty="0"/>
          </a:p>
        </p:txBody>
      </p:sp>
      <p:pic>
        <p:nvPicPr>
          <p:cNvPr id="5" name="Immagine 4">
            <a:extLst>
              <a:ext uri="{FF2B5EF4-FFF2-40B4-BE49-F238E27FC236}">
                <a16:creationId xmlns:a16="http://schemas.microsoft.com/office/drawing/2014/main" id="{DF1C8813-6BB8-4A23-8863-82A0618DC634}"/>
              </a:ext>
            </a:extLst>
          </p:cNvPr>
          <p:cNvPicPr>
            <a:picLocks noChangeAspect="1"/>
          </p:cNvPicPr>
          <p:nvPr/>
        </p:nvPicPr>
        <p:blipFill>
          <a:blip r:embed="rId3"/>
          <a:stretch>
            <a:fillRect/>
          </a:stretch>
        </p:blipFill>
        <p:spPr>
          <a:xfrm>
            <a:off x="610137" y="1634294"/>
            <a:ext cx="11198643" cy="709524"/>
          </a:xfrm>
          <a:prstGeom prst="rect">
            <a:avLst/>
          </a:prstGeom>
        </p:spPr>
      </p:pic>
    </p:spTree>
    <p:extLst>
      <p:ext uri="{BB962C8B-B14F-4D97-AF65-F5344CB8AC3E}">
        <p14:creationId xmlns:p14="http://schemas.microsoft.com/office/powerpoint/2010/main" val="410054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8F21677-334F-488D-A068-D6AD033C3BF5}"/>
              </a:ext>
            </a:extLst>
          </p:cNvPr>
          <p:cNvPicPr>
            <a:picLocks noChangeAspect="1"/>
          </p:cNvPicPr>
          <p:nvPr/>
        </p:nvPicPr>
        <p:blipFill rotWithShape="1">
          <a:blip r:embed="rId2"/>
          <a:srcRect t="83866"/>
          <a:stretch/>
        </p:blipFill>
        <p:spPr>
          <a:xfrm>
            <a:off x="159283" y="895351"/>
            <a:ext cx="2321403" cy="190659"/>
          </a:xfrm>
          <a:prstGeom prst="rect">
            <a:avLst/>
          </a:prstGeom>
        </p:spPr>
      </p:pic>
      <p:pic>
        <p:nvPicPr>
          <p:cNvPr id="5" name="Immagine 4">
            <a:extLst>
              <a:ext uri="{FF2B5EF4-FFF2-40B4-BE49-F238E27FC236}">
                <a16:creationId xmlns:a16="http://schemas.microsoft.com/office/drawing/2014/main" id="{127A22E3-A80A-4974-AC44-932C024EBB40}"/>
              </a:ext>
            </a:extLst>
          </p:cNvPr>
          <p:cNvPicPr>
            <a:picLocks noChangeAspect="1"/>
          </p:cNvPicPr>
          <p:nvPr/>
        </p:nvPicPr>
        <p:blipFill>
          <a:blip r:embed="rId3"/>
          <a:stretch>
            <a:fillRect/>
          </a:stretch>
        </p:blipFill>
        <p:spPr>
          <a:xfrm>
            <a:off x="159282" y="1086011"/>
            <a:ext cx="2321405" cy="810939"/>
          </a:xfrm>
          <a:prstGeom prst="rect">
            <a:avLst/>
          </a:prstGeom>
        </p:spPr>
      </p:pic>
      <p:pic>
        <p:nvPicPr>
          <p:cNvPr id="6" name="Immagine 5">
            <a:extLst>
              <a:ext uri="{FF2B5EF4-FFF2-40B4-BE49-F238E27FC236}">
                <a16:creationId xmlns:a16="http://schemas.microsoft.com/office/drawing/2014/main" id="{E52BFD8E-6795-4C7C-BCBD-5DBE0B830F8C}"/>
              </a:ext>
            </a:extLst>
          </p:cNvPr>
          <p:cNvPicPr>
            <a:picLocks noChangeAspect="1"/>
          </p:cNvPicPr>
          <p:nvPr/>
        </p:nvPicPr>
        <p:blipFill>
          <a:blip r:embed="rId4"/>
          <a:stretch>
            <a:fillRect/>
          </a:stretch>
        </p:blipFill>
        <p:spPr>
          <a:xfrm>
            <a:off x="159282" y="1785723"/>
            <a:ext cx="2321405" cy="974552"/>
          </a:xfrm>
          <a:prstGeom prst="rect">
            <a:avLst/>
          </a:prstGeom>
        </p:spPr>
      </p:pic>
      <p:pic>
        <p:nvPicPr>
          <p:cNvPr id="7" name="Immagine 6">
            <a:extLst>
              <a:ext uri="{FF2B5EF4-FFF2-40B4-BE49-F238E27FC236}">
                <a16:creationId xmlns:a16="http://schemas.microsoft.com/office/drawing/2014/main" id="{B13C52D2-6B5D-4D10-8BDD-2B7A647AA635}"/>
              </a:ext>
            </a:extLst>
          </p:cNvPr>
          <p:cNvPicPr>
            <a:picLocks noChangeAspect="1"/>
          </p:cNvPicPr>
          <p:nvPr/>
        </p:nvPicPr>
        <p:blipFill>
          <a:blip r:embed="rId5"/>
          <a:stretch>
            <a:fillRect/>
          </a:stretch>
        </p:blipFill>
        <p:spPr>
          <a:xfrm>
            <a:off x="159281" y="2759417"/>
            <a:ext cx="2321405" cy="1006885"/>
          </a:xfrm>
          <a:prstGeom prst="rect">
            <a:avLst/>
          </a:prstGeom>
        </p:spPr>
      </p:pic>
      <p:pic>
        <p:nvPicPr>
          <p:cNvPr id="8" name="Immagine 7">
            <a:extLst>
              <a:ext uri="{FF2B5EF4-FFF2-40B4-BE49-F238E27FC236}">
                <a16:creationId xmlns:a16="http://schemas.microsoft.com/office/drawing/2014/main" id="{19355D48-D694-4143-AE46-B7455E40062F}"/>
              </a:ext>
            </a:extLst>
          </p:cNvPr>
          <p:cNvPicPr>
            <a:picLocks noChangeAspect="1"/>
          </p:cNvPicPr>
          <p:nvPr/>
        </p:nvPicPr>
        <p:blipFill>
          <a:blip r:embed="rId6"/>
          <a:stretch>
            <a:fillRect/>
          </a:stretch>
        </p:blipFill>
        <p:spPr>
          <a:xfrm>
            <a:off x="159281" y="3733969"/>
            <a:ext cx="2323793" cy="1006885"/>
          </a:xfrm>
          <a:prstGeom prst="rect">
            <a:avLst/>
          </a:prstGeom>
        </p:spPr>
      </p:pic>
      <p:pic>
        <p:nvPicPr>
          <p:cNvPr id="9" name="Immagine 8">
            <a:extLst>
              <a:ext uri="{FF2B5EF4-FFF2-40B4-BE49-F238E27FC236}">
                <a16:creationId xmlns:a16="http://schemas.microsoft.com/office/drawing/2014/main" id="{E94F7827-728B-4411-8F30-0181207BDFA8}"/>
              </a:ext>
            </a:extLst>
          </p:cNvPr>
          <p:cNvPicPr>
            <a:picLocks noChangeAspect="1"/>
          </p:cNvPicPr>
          <p:nvPr/>
        </p:nvPicPr>
        <p:blipFill>
          <a:blip r:embed="rId7"/>
          <a:stretch>
            <a:fillRect/>
          </a:stretch>
        </p:blipFill>
        <p:spPr>
          <a:xfrm>
            <a:off x="159281" y="4739996"/>
            <a:ext cx="2324707" cy="1006885"/>
          </a:xfrm>
          <a:prstGeom prst="rect">
            <a:avLst/>
          </a:prstGeom>
        </p:spPr>
      </p:pic>
      <p:pic>
        <p:nvPicPr>
          <p:cNvPr id="10" name="Immagine 9">
            <a:extLst>
              <a:ext uri="{FF2B5EF4-FFF2-40B4-BE49-F238E27FC236}">
                <a16:creationId xmlns:a16="http://schemas.microsoft.com/office/drawing/2014/main" id="{939E242F-AADF-4C22-95C0-CF2013B347E1}"/>
              </a:ext>
            </a:extLst>
          </p:cNvPr>
          <p:cNvPicPr>
            <a:picLocks noChangeAspect="1"/>
          </p:cNvPicPr>
          <p:nvPr/>
        </p:nvPicPr>
        <p:blipFill>
          <a:blip r:embed="rId8"/>
          <a:stretch>
            <a:fillRect/>
          </a:stretch>
        </p:blipFill>
        <p:spPr>
          <a:xfrm>
            <a:off x="159281" y="5686245"/>
            <a:ext cx="2324707" cy="1006885"/>
          </a:xfrm>
          <a:prstGeom prst="rect">
            <a:avLst/>
          </a:prstGeom>
        </p:spPr>
      </p:pic>
      <p:sp>
        <p:nvSpPr>
          <p:cNvPr id="12" name="Titolo 1">
            <a:extLst>
              <a:ext uri="{FF2B5EF4-FFF2-40B4-BE49-F238E27FC236}">
                <a16:creationId xmlns:a16="http://schemas.microsoft.com/office/drawing/2014/main" id="{4316FA95-4824-4B21-94EC-1FAFF27D86F2}"/>
              </a:ext>
            </a:extLst>
          </p:cNvPr>
          <p:cNvSpPr txBox="1">
            <a:spLocks/>
          </p:cNvSpPr>
          <p:nvPr/>
        </p:nvSpPr>
        <p:spPr>
          <a:xfrm>
            <a:off x="-788690" y="247570"/>
            <a:ext cx="5705943" cy="684854"/>
          </a:xfrm>
          <a:prstGeom prst="rect">
            <a:avLst/>
          </a:prstGeom>
          <a:noFill/>
          <a:ln w="31750" cap="sq">
            <a:noFill/>
            <a:miter lim="800000"/>
          </a:ln>
          <a:effectLst>
            <a:glow rad="152400">
              <a:schemeClr val="bg1">
                <a:alpha val="13000"/>
              </a:schemeClr>
            </a:glow>
          </a:effectLst>
        </p:spPr>
        <p:txBody>
          <a:bodyPr vert="horz" wrap="square" lIns="182880" tIns="182880" rIns="182880" bIns="182880" rtlCol="0" anchor="ctr">
            <a:normAutofit fontScale="92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it-IT" dirty="0">
                <a:solidFill>
                  <a:srgbClr val="FFFFFF"/>
                </a:solidFill>
              </a:rPr>
              <a:t>Sezione contenuti</a:t>
            </a:r>
          </a:p>
        </p:txBody>
      </p:sp>
      <p:sp>
        <p:nvSpPr>
          <p:cNvPr id="15" name="CasellaDiTesto 14">
            <a:extLst>
              <a:ext uri="{FF2B5EF4-FFF2-40B4-BE49-F238E27FC236}">
                <a16:creationId xmlns:a16="http://schemas.microsoft.com/office/drawing/2014/main" id="{5449B272-8637-44AE-AE71-8CEAC0E08FEB}"/>
              </a:ext>
            </a:extLst>
          </p:cNvPr>
          <p:cNvSpPr txBox="1"/>
          <p:nvPr/>
        </p:nvSpPr>
        <p:spPr>
          <a:xfrm>
            <a:off x="2553930" y="1446681"/>
            <a:ext cx="5591114" cy="2785378"/>
          </a:xfrm>
          <a:prstGeom prst="rect">
            <a:avLst/>
          </a:prstGeom>
          <a:noFill/>
        </p:spPr>
        <p:txBody>
          <a:bodyPr wrap="square">
            <a:spAutoFit/>
          </a:bodyPr>
          <a:lstStyle/>
          <a:p>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section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id</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"intestazione"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le nostre foto</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"block1"</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&lt;!--Blocco grande--&gt;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grande--&gt;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"immagini/Tusa-Panoramica.jpg"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Panoramica di Tusa</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Miriam Monti - 30/08/2020</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Foto panoramica di Castel di Tusa, ME.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3 misure: 20x80 cm, 30x120cm, 50x200cm.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PVC,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50€.</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p:txBody>
      </p:sp>
      <p:sp>
        <p:nvSpPr>
          <p:cNvPr id="17" name="CasellaDiTesto 16">
            <a:extLst>
              <a:ext uri="{FF2B5EF4-FFF2-40B4-BE49-F238E27FC236}">
                <a16:creationId xmlns:a16="http://schemas.microsoft.com/office/drawing/2014/main" id="{5952BE93-8525-4726-B5CA-1B7804CAE334}"/>
              </a:ext>
            </a:extLst>
          </p:cNvPr>
          <p:cNvSpPr txBox="1"/>
          <p:nvPr/>
        </p:nvSpPr>
        <p:spPr>
          <a:xfrm>
            <a:off x="2795804" y="4158310"/>
            <a:ext cx="5014942" cy="2246769"/>
          </a:xfrm>
          <a:prstGeom prst="rect">
            <a:avLst/>
          </a:prstGeom>
          <a:noFill/>
        </p:spPr>
        <p:txBody>
          <a:bodyPr wrap="square">
            <a:spAutoFit/>
          </a:bodyPr>
          <a:lstStyle/>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"block2"</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&lt;!--Blocco piccolo--&gt;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piccola 1--&gt;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"immagini/Paola.JPG"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Gufo Reale Siberiano</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Luca Lombardo - 21/10/2019</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Paola: il gufo reale siberiano dell'Etna.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2 misure: 20x30 cm, 80x120cm.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PVC,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35€.</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p:txBody>
      </p:sp>
      <p:sp>
        <p:nvSpPr>
          <p:cNvPr id="18" name="Rettangolo 17">
            <a:extLst>
              <a:ext uri="{FF2B5EF4-FFF2-40B4-BE49-F238E27FC236}">
                <a16:creationId xmlns:a16="http://schemas.microsoft.com/office/drawing/2014/main" id="{4C2530D9-9F78-4318-A558-67FCE0CDD2EB}"/>
              </a:ext>
            </a:extLst>
          </p:cNvPr>
          <p:cNvSpPr/>
          <p:nvPr/>
        </p:nvSpPr>
        <p:spPr>
          <a:xfrm>
            <a:off x="2553929" y="1349675"/>
            <a:ext cx="5088185" cy="53434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64E345C2-BCCC-4498-BFA3-3F1ED9A57311}"/>
              </a:ext>
            </a:extLst>
          </p:cNvPr>
          <p:cNvSpPr txBox="1"/>
          <p:nvPr/>
        </p:nvSpPr>
        <p:spPr>
          <a:xfrm>
            <a:off x="7036143" y="1742264"/>
            <a:ext cx="5203854" cy="4832092"/>
          </a:xfrm>
          <a:prstGeom prst="rect">
            <a:avLst/>
          </a:prstGeom>
          <a:noFill/>
        </p:spPr>
        <p:txBody>
          <a:bodyPr wrap="square">
            <a:spAutoFit/>
          </a:bodyPr>
          <a:lstStyle/>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piccola 2--&gt;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"immagini/Budapest-Parlamento.jpg"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Parlamento di Budapest</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Isabella Iacopino - 05/12/2016</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Il Parlamento di Budapest alle prime luci del mattino.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3 misure: 20x30 cm, 40x60cm, 80x120cm.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45€.</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"block1"</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&lt;!--Blocco grande--&gt;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grande--&gt;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"immagini/Londra-Banda.jpg"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Il cambio della guardia</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Nicola Nelli - 17/04/2016</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Cambio della guardia in Buckingham Palace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2 misure: 30x55cm, 60x110cm.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PVC,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60€.</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br>
              <a:rPr lang="it-IT" sz="700" b="0" dirty="0">
                <a:solidFill>
                  <a:srgbClr val="D4D4D4"/>
                </a:solidFill>
                <a:effectLst/>
                <a:latin typeface="Consolas" panose="020B0609020204030204" pitchFamily="49" charset="0"/>
              </a:rPr>
            </a:br>
            <a:endParaRPr lang="it-IT" sz="700" b="0" dirty="0">
              <a:solidFill>
                <a:srgbClr val="D4D4D4"/>
              </a:solidFill>
              <a:effectLst/>
              <a:latin typeface="Consolas" panose="020B0609020204030204" pitchFamily="49" charset="0"/>
            </a:endParaRPr>
          </a:p>
        </p:txBody>
      </p:sp>
      <p:sp>
        <p:nvSpPr>
          <p:cNvPr id="21" name="Rettangolo 20">
            <a:extLst>
              <a:ext uri="{FF2B5EF4-FFF2-40B4-BE49-F238E27FC236}">
                <a16:creationId xmlns:a16="http://schemas.microsoft.com/office/drawing/2014/main" id="{0AFBECD0-A691-4DE9-B51A-9815650D900E}"/>
              </a:ext>
            </a:extLst>
          </p:cNvPr>
          <p:cNvSpPr/>
          <p:nvPr/>
        </p:nvSpPr>
        <p:spPr>
          <a:xfrm>
            <a:off x="7638814" y="1349674"/>
            <a:ext cx="4393904" cy="53434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34B8BE1F-0E32-484D-9711-719E9AD0EF64}"/>
              </a:ext>
            </a:extLst>
          </p:cNvPr>
          <p:cNvSpPr txBox="1"/>
          <p:nvPr/>
        </p:nvSpPr>
        <p:spPr>
          <a:xfrm>
            <a:off x="2550627" y="1004886"/>
            <a:ext cx="785793" cy="369332"/>
          </a:xfrm>
          <a:prstGeom prst="rect">
            <a:avLst/>
          </a:prstGeom>
          <a:noFill/>
        </p:spPr>
        <p:txBody>
          <a:bodyPr wrap="none" rtlCol="0">
            <a:spAutoFit/>
          </a:bodyPr>
          <a:lstStyle/>
          <a:p>
            <a:r>
              <a:rPr lang="it-IT" dirty="0">
                <a:solidFill>
                  <a:schemeClr val="bg1"/>
                </a:solidFill>
              </a:rPr>
              <a:t>HTML</a:t>
            </a:r>
          </a:p>
        </p:txBody>
      </p:sp>
      <p:sp>
        <p:nvSpPr>
          <p:cNvPr id="24" name="CasellaDiTesto 23">
            <a:extLst>
              <a:ext uri="{FF2B5EF4-FFF2-40B4-BE49-F238E27FC236}">
                <a16:creationId xmlns:a16="http://schemas.microsoft.com/office/drawing/2014/main" id="{8BC3206D-4CB4-42B3-99B0-FB871426038E}"/>
              </a:ext>
            </a:extLst>
          </p:cNvPr>
          <p:cNvSpPr txBox="1"/>
          <p:nvPr/>
        </p:nvSpPr>
        <p:spPr>
          <a:xfrm>
            <a:off x="7645416" y="980342"/>
            <a:ext cx="785793" cy="369332"/>
          </a:xfrm>
          <a:prstGeom prst="rect">
            <a:avLst/>
          </a:prstGeom>
          <a:noFill/>
        </p:spPr>
        <p:txBody>
          <a:bodyPr wrap="none" rtlCol="0">
            <a:spAutoFit/>
          </a:bodyPr>
          <a:lstStyle/>
          <a:p>
            <a:r>
              <a:rPr lang="it-IT" dirty="0">
                <a:solidFill>
                  <a:schemeClr val="bg1"/>
                </a:solidFill>
              </a:rPr>
              <a:t>HTML</a:t>
            </a:r>
          </a:p>
        </p:txBody>
      </p:sp>
    </p:spTree>
    <p:extLst>
      <p:ext uri="{BB962C8B-B14F-4D97-AF65-F5344CB8AC3E}">
        <p14:creationId xmlns:p14="http://schemas.microsoft.com/office/powerpoint/2010/main" val="256250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8F21677-334F-488D-A068-D6AD033C3BF5}"/>
              </a:ext>
            </a:extLst>
          </p:cNvPr>
          <p:cNvPicPr>
            <a:picLocks noChangeAspect="1"/>
          </p:cNvPicPr>
          <p:nvPr/>
        </p:nvPicPr>
        <p:blipFill rotWithShape="1">
          <a:blip r:embed="rId2"/>
          <a:srcRect t="83866"/>
          <a:stretch/>
        </p:blipFill>
        <p:spPr>
          <a:xfrm>
            <a:off x="159283" y="895351"/>
            <a:ext cx="2321403" cy="190659"/>
          </a:xfrm>
          <a:prstGeom prst="rect">
            <a:avLst/>
          </a:prstGeom>
        </p:spPr>
      </p:pic>
      <p:pic>
        <p:nvPicPr>
          <p:cNvPr id="5" name="Immagine 4">
            <a:extLst>
              <a:ext uri="{FF2B5EF4-FFF2-40B4-BE49-F238E27FC236}">
                <a16:creationId xmlns:a16="http://schemas.microsoft.com/office/drawing/2014/main" id="{127A22E3-A80A-4974-AC44-932C024EBB40}"/>
              </a:ext>
            </a:extLst>
          </p:cNvPr>
          <p:cNvPicPr>
            <a:picLocks noChangeAspect="1"/>
          </p:cNvPicPr>
          <p:nvPr/>
        </p:nvPicPr>
        <p:blipFill>
          <a:blip r:embed="rId3"/>
          <a:stretch>
            <a:fillRect/>
          </a:stretch>
        </p:blipFill>
        <p:spPr>
          <a:xfrm>
            <a:off x="159282" y="1086011"/>
            <a:ext cx="2321405" cy="810939"/>
          </a:xfrm>
          <a:prstGeom prst="rect">
            <a:avLst/>
          </a:prstGeom>
        </p:spPr>
      </p:pic>
      <p:pic>
        <p:nvPicPr>
          <p:cNvPr id="6" name="Immagine 5">
            <a:extLst>
              <a:ext uri="{FF2B5EF4-FFF2-40B4-BE49-F238E27FC236}">
                <a16:creationId xmlns:a16="http://schemas.microsoft.com/office/drawing/2014/main" id="{E52BFD8E-6795-4C7C-BCBD-5DBE0B830F8C}"/>
              </a:ext>
            </a:extLst>
          </p:cNvPr>
          <p:cNvPicPr>
            <a:picLocks noChangeAspect="1"/>
          </p:cNvPicPr>
          <p:nvPr/>
        </p:nvPicPr>
        <p:blipFill>
          <a:blip r:embed="rId4"/>
          <a:stretch>
            <a:fillRect/>
          </a:stretch>
        </p:blipFill>
        <p:spPr>
          <a:xfrm>
            <a:off x="159282" y="1785723"/>
            <a:ext cx="2321405" cy="974552"/>
          </a:xfrm>
          <a:prstGeom prst="rect">
            <a:avLst/>
          </a:prstGeom>
        </p:spPr>
      </p:pic>
      <p:pic>
        <p:nvPicPr>
          <p:cNvPr id="7" name="Immagine 6">
            <a:extLst>
              <a:ext uri="{FF2B5EF4-FFF2-40B4-BE49-F238E27FC236}">
                <a16:creationId xmlns:a16="http://schemas.microsoft.com/office/drawing/2014/main" id="{B13C52D2-6B5D-4D10-8BDD-2B7A647AA635}"/>
              </a:ext>
            </a:extLst>
          </p:cNvPr>
          <p:cNvPicPr>
            <a:picLocks noChangeAspect="1"/>
          </p:cNvPicPr>
          <p:nvPr/>
        </p:nvPicPr>
        <p:blipFill>
          <a:blip r:embed="rId5"/>
          <a:stretch>
            <a:fillRect/>
          </a:stretch>
        </p:blipFill>
        <p:spPr>
          <a:xfrm>
            <a:off x="159281" y="2759417"/>
            <a:ext cx="2321405" cy="1006885"/>
          </a:xfrm>
          <a:prstGeom prst="rect">
            <a:avLst/>
          </a:prstGeom>
        </p:spPr>
      </p:pic>
      <p:pic>
        <p:nvPicPr>
          <p:cNvPr id="8" name="Immagine 7">
            <a:extLst>
              <a:ext uri="{FF2B5EF4-FFF2-40B4-BE49-F238E27FC236}">
                <a16:creationId xmlns:a16="http://schemas.microsoft.com/office/drawing/2014/main" id="{19355D48-D694-4143-AE46-B7455E40062F}"/>
              </a:ext>
            </a:extLst>
          </p:cNvPr>
          <p:cNvPicPr>
            <a:picLocks noChangeAspect="1"/>
          </p:cNvPicPr>
          <p:nvPr/>
        </p:nvPicPr>
        <p:blipFill>
          <a:blip r:embed="rId6"/>
          <a:stretch>
            <a:fillRect/>
          </a:stretch>
        </p:blipFill>
        <p:spPr>
          <a:xfrm>
            <a:off x="159281" y="3733969"/>
            <a:ext cx="2323793" cy="1006885"/>
          </a:xfrm>
          <a:prstGeom prst="rect">
            <a:avLst/>
          </a:prstGeom>
        </p:spPr>
      </p:pic>
      <p:pic>
        <p:nvPicPr>
          <p:cNvPr id="9" name="Immagine 8">
            <a:extLst>
              <a:ext uri="{FF2B5EF4-FFF2-40B4-BE49-F238E27FC236}">
                <a16:creationId xmlns:a16="http://schemas.microsoft.com/office/drawing/2014/main" id="{E94F7827-728B-4411-8F30-0181207BDFA8}"/>
              </a:ext>
            </a:extLst>
          </p:cNvPr>
          <p:cNvPicPr>
            <a:picLocks noChangeAspect="1"/>
          </p:cNvPicPr>
          <p:nvPr/>
        </p:nvPicPr>
        <p:blipFill>
          <a:blip r:embed="rId7"/>
          <a:stretch>
            <a:fillRect/>
          </a:stretch>
        </p:blipFill>
        <p:spPr>
          <a:xfrm>
            <a:off x="159281" y="4739996"/>
            <a:ext cx="2324707" cy="1006885"/>
          </a:xfrm>
          <a:prstGeom prst="rect">
            <a:avLst/>
          </a:prstGeom>
        </p:spPr>
      </p:pic>
      <p:pic>
        <p:nvPicPr>
          <p:cNvPr id="10" name="Immagine 9">
            <a:extLst>
              <a:ext uri="{FF2B5EF4-FFF2-40B4-BE49-F238E27FC236}">
                <a16:creationId xmlns:a16="http://schemas.microsoft.com/office/drawing/2014/main" id="{939E242F-AADF-4C22-95C0-CF2013B347E1}"/>
              </a:ext>
            </a:extLst>
          </p:cNvPr>
          <p:cNvPicPr>
            <a:picLocks noChangeAspect="1"/>
          </p:cNvPicPr>
          <p:nvPr/>
        </p:nvPicPr>
        <p:blipFill>
          <a:blip r:embed="rId8"/>
          <a:stretch>
            <a:fillRect/>
          </a:stretch>
        </p:blipFill>
        <p:spPr>
          <a:xfrm>
            <a:off x="159281" y="5686245"/>
            <a:ext cx="2324707" cy="1006885"/>
          </a:xfrm>
          <a:prstGeom prst="rect">
            <a:avLst/>
          </a:prstGeom>
        </p:spPr>
      </p:pic>
      <p:sp>
        <p:nvSpPr>
          <p:cNvPr id="12" name="Titolo 1">
            <a:extLst>
              <a:ext uri="{FF2B5EF4-FFF2-40B4-BE49-F238E27FC236}">
                <a16:creationId xmlns:a16="http://schemas.microsoft.com/office/drawing/2014/main" id="{4316FA95-4824-4B21-94EC-1FAFF27D86F2}"/>
              </a:ext>
            </a:extLst>
          </p:cNvPr>
          <p:cNvSpPr txBox="1">
            <a:spLocks/>
          </p:cNvSpPr>
          <p:nvPr/>
        </p:nvSpPr>
        <p:spPr>
          <a:xfrm>
            <a:off x="-770991" y="246999"/>
            <a:ext cx="5705943" cy="684854"/>
          </a:xfrm>
          <a:prstGeom prst="rect">
            <a:avLst/>
          </a:prstGeom>
          <a:noFill/>
          <a:ln w="31750" cap="sq">
            <a:noFill/>
            <a:miter lim="800000"/>
          </a:ln>
          <a:effectLst>
            <a:glow rad="152400">
              <a:schemeClr val="bg1">
                <a:alpha val="13000"/>
              </a:schemeClr>
            </a:glow>
          </a:effectLst>
        </p:spPr>
        <p:txBody>
          <a:bodyPr vert="horz" wrap="square" lIns="182880" tIns="182880" rIns="182880" bIns="182880" rtlCol="0" anchor="ctr">
            <a:normAutofit fontScale="92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it-IT" dirty="0">
                <a:solidFill>
                  <a:srgbClr val="FFFFFF"/>
                </a:solidFill>
              </a:rPr>
              <a:t>Sezione contenuti</a:t>
            </a:r>
          </a:p>
        </p:txBody>
      </p:sp>
      <p:sp>
        <p:nvSpPr>
          <p:cNvPr id="18" name="Rettangolo 17">
            <a:extLst>
              <a:ext uri="{FF2B5EF4-FFF2-40B4-BE49-F238E27FC236}">
                <a16:creationId xmlns:a16="http://schemas.microsoft.com/office/drawing/2014/main" id="{4C2530D9-9F78-4318-A558-67FCE0CDD2EB}"/>
              </a:ext>
            </a:extLst>
          </p:cNvPr>
          <p:cNvSpPr/>
          <p:nvPr/>
        </p:nvSpPr>
        <p:spPr>
          <a:xfrm>
            <a:off x="2553929" y="1349675"/>
            <a:ext cx="5088185" cy="53434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64E345C2-BCCC-4498-BFA3-3F1ED9A57311}"/>
              </a:ext>
            </a:extLst>
          </p:cNvPr>
          <p:cNvSpPr txBox="1"/>
          <p:nvPr/>
        </p:nvSpPr>
        <p:spPr>
          <a:xfrm>
            <a:off x="7712055" y="1731862"/>
            <a:ext cx="2088121" cy="4724370"/>
          </a:xfrm>
          <a:prstGeom prst="rect">
            <a:avLst/>
          </a:prstGeom>
          <a:noFill/>
        </p:spPr>
        <p:txBody>
          <a:bodyPr wrap="square">
            <a:spAutoFit/>
          </a:bodyPr>
          <a:lstStyle/>
          <a:p>
            <a:r>
              <a:rPr lang="it-IT" sz="700" b="0" dirty="0" err="1">
                <a:solidFill>
                  <a:srgbClr val="D7BA7D"/>
                </a:solidFill>
                <a:effectLst/>
                <a:latin typeface="Consolas" panose="020B0609020204030204" pitchFamily="49" charset="0"/>
              </a:rPr>
              <a:t>section</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font-family</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a:t>
            </a:r>
            <a:r>
              <a:rPr lang="it-IT" sz="700" b="0" dirty="0" err="1">
                <a:solidFill>
                  <a:srgbClr val="CE9178"/>
                </a:solidFill>
                <a:effectLst/>
                <a:latin typeface="Consolas" panose="020B0609020204030204" pitchFamily="49" charset="0"/>
              </a:rPr>
              <a:t>Roboto</a:t>
            </a:r>
            <a:r>
              <a:rPr lang="it-IT" sz="700" b="0" dirty="0">
                <a:solidFill>
                  <a:srgbClr val="CE9178"/>
                </a:solidFill>
                <a:effectLst/>
                <a:latin typeface="Consolas" panose="020B0609020204030204" pitchFamily="49" charset="0"/>
              </a:rPr>
              <a:t>'</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sans-</a:t>
            </a:r>
            <a:r>
              <a:rPr lang="it-IT" sz="700" b="0" dirty="0" err="1">
                <a:solidFill>
                  <a:srgbClr val="CE9178"/>
                </a:solidFill>
                <a:effectLst/>
                <a:latin typeface="Consolas" panose="020B0609020204030204" pitchFamily="49" charset="0"/>
              </a:rPr>
              <a:t>serif</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column</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9CDCFE"/>
                </a:solidFill>
                <a:effectLst/>
                <a:latin typeface="Consolas" panose="020B0609020204030204" pitchFamily="49" charset="0"/>
              </a:rPr>
              <a:t>-top</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15vh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9CDCFE"/>
                </a:solidFill>
                <a:effectLst/>
                <a:latin typeface="Consolas" panose="020B0609020204030204" pitchFamily="49" charset="0"/>
              </a:rPr>
              <a:t>-bottom</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15vh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color</a:t>
            </a:r>
            <a:r>
              <a:rPr lang="it-IT" sz="700" b="0" dirty="0">
                <a:solidFill>
                  <a:srgbClr val="D4D4D4"/>
                </a:solidFill>
                <a:effectLst/>
                <a:latin typeface="Consolas" panose="020B0609020204030204" pitchFamily="49" charset="0"/>
              </a:rPr>
              <a:t>: </a:t>
            </a:r>
            <a:r>
              <a:rPr lang="it-IT" sz="700" b="0" dirty="0" err="1">
                <a:solidFill>
                  <a:srgbClr val="DCDCAA"/>
                </a:solidFill>
                <a:effectLst/>
                <a:latin typeface="Consolas" panose="020B0609020204030204" pitchFamily="49" charset="0"/>
              </a:rPr>
              <a:t>rgba</a:t>
            </a:r>
            <a:r>
              <a:rPr lang="it-IT" sz="700" b="0" dirty="0">
                <a:solidFill>
                  <a:srgbClr val="D4D4D4"/>
                </a:solidFill>
                <a:effectLst/>
                <a:latin typeface="Consolas" panose="020B0609020204030204" pitchFamily="49" charset="0"/>
              </a:rPr>
              <a:t>(</a:t>
            </a:r>
            <a:r>
              <a:rPr lang="it-IT" sz="700" b="0" dirty="0">
                <a:solidFill>
                  <a:srgbClr val="B5CEA8"/>
                </a:solidFill>
                <a:effectLst/>
                <a:latin typeface="Consolas" panose="020B0609020204030204" pitchFamily="49" charset="0"/>
              </a:rPr>
              <a:t>38</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16</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8</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3rem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font-weight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bold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.block1</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column</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space-around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width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90vw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.block2</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row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space-around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CE9178"/>
                </a:solidFill>
                <a:effectLst/>
                <a:latin typeface="Consolas" panose="020B0609020204030204" pitchFamily="49" charset="0"/>
              </a:rPr>
              <a:t>-end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.block2</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.item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width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40%</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err="1">
                <a:solidFill>
                  <a:srgbClr val="D7BA7D"/>
                </a:solidFill>
                <a:effectLst/>
                <a:latin typeface="Consolas" panose="020B0609020204030204" pitchFamily="49" charset="0"/>
              </a:rPr>
              <a:t>section</a:t>
            </a:r>
            <a:r>
              <a:rPr lang="it-IT" sz="700" b="0" dirty="0">
                <a:solidFill>
                  <a:srgbClr val="D4D4D4"/>
                </a:solidFill>
                <a:effectLst/>
                <a:latin typeface="Consolas" panose="020B0609020204030204" pitchFamily="49" charset="0"/>
              </a:rPr>
              <a:t> </a:t>
            </a:r>
            <a:r>
              <a:rPr lang="it-IT" sz="700" b="0" dirty="0" err="1">
                <a:solidFill>
                  <a:srgbClr val="D7BA7D"/>
                </a:solidFill>
                <a:effectLst/>
                <a:latin typeface="Consolas" panose="020B0609020204030204" pitchFamily="49" charset="0"/>
              </a:rPr>
              <a:t>img</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width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100%</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10vh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1vw</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.item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column</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p:txBody>
      </p:sp>
      <p:sp>
        <p:nvSpPr>
          <p:cNvPr id="21" name="Rettangolo 20">
            <a:extLst>
              <a:ext uri="{FF2B5EF4-FFF2-40B4-BE49-F238E27FC236}">
                <a16:creationId xmlns:a16="http://schemas.microsoft.com/office/drawing/2014/main" id="{0AFBECD0-A691-4DE9-B51A-9815650D900E}"/>
              </a:ext>
            </a:extLst>
          </p:cNvPr>
          <p:cNvSpPr/>
          <p:nvPr/>
        </p:nvSpPr>
        <p:spPr>
          <a:xfrm>
            <a:off x="7638814" y="1349674"/>
            <a:ext cx="4393904" cy="53434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C0BF52F0-CAA9-4C20-9F38-4CD81927892A}"/>
              </a:ext>
            </a:extLst>
          </p:cNvPr>
          <p:cNvSpPr txBox="1"/>
          <p:nvPr/>
        </p:nvSpPr>
        <p:spPr>
          <a:xfrm>
            <a:off x="2233048" y="1785723"/>
            <a:ext cx="6347704" cy="4616648"/>
          </a:xfrm>
          <a:prstGeom prst="rect">
            <a:avLst/>
          </a:prstGeom>
          <a:noFill/>
        </p:spPr>
        <p:txBody>
          <a:bodyPr wrap="square">
            <a:spAutoFit/>
          </a:bodyPr>
          <a:lstStyle/>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"block2"</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&lt;!--Blocco piccolo--&gt;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piccola 1--&gt;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"immagini/Carlo-Astrofoto.jpg"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Nell'universo</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Salvo Storti - 13/03/2021</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Galassia di Bode e Galassia Sigaro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3 misure: 30x55cm, 60x110cm, 120x220cm.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75€.</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"item"</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t>
            </a:r>
            <a:r>
              <a:rPr lang="it-IT" sz="700" b="0" dirty="0">
                <a:solidFill>
                  <a:srgbClr val="6A9955"/>
                </a:solidFill>
                <a:effectLst/>
                <a:latin typeface="Consolas" panose="020B0609020204030204" pitchFamily="49" charset="0"/>
              </a:rPr>
              <a:t>&lt;!--Foto piccola 2--&gt;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img</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src</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"immagini/Tusa-Lampare.jpg"</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"foto"</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Tusa: le Lampare</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h1</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"autore"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Miriam Monti - 24/08/2020</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class</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"descrizione"</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Foto panoramica di Castel di Tusa, ME.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Disponibile in 1 misura: 30x45cm.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Materiali disponibili per la stampa: Tela, PVC, alluminio.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br</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 partire da: 70€.</a:t>
            </a: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span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href</a:t>
            </a:r>
            <a:r>
              <a:rPr lang="it-IT" sz="700" b="0" dirty="0">
                <a:solidFill>
                  <a:srgbClr val="D4D4D4"/>
                </a:solidFill>
                <a:effectLst/>
                <a:latin typeface="Consolas" panose="020B0609020204030204" pitchFamily="49" charset="0"/>
              </a:rPr>
              <a:t>=</a:t>
            </a:r>
            <a:r>
              <a:rPr lang="it-IT" sz="700" b="0" dirty="0">
                <a:solidFill>
                  <a:srgbClr val="CE9178"/>
                </a:solidFill>
                <a:effectLst/>
                <a:latin typeface="Consolas" panose="020B0609020204030204" pitchFamily="49" charset="0"/>
              </a:rPr>
              <a:t>""</a:t>
            </a:r>
            <a:r>
              <a:rPr lang="it-IT" sz="700" b="0" dirty="0">
                <a:solidFill>
                  <a:srgbClr val="808080"/>
                </a:solidFill>
                <a:effectLst/>
                <a:latin typeface="Consolas" panose="020B0609020204030204" pitchFamily="49" charset="0"/>
              </a:rPr>
              <a:t>&gt;</a:t>
            </a:r>
            <a:r>
              <a:rPr lang="it-IT" sz="700" b="0" dirty="0">
                <a:solidFill>
                  <a:srgbClr val="D4D4D4"/>
                </a:solidFill>
                <a:effectLst/>
                <a:latin typeface="Consolas" panose="020B0609020204030204" pitchFamily="49" charset="0"/>
              </a:rPr>
              <a:t> Aggiungi al carrello</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a</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a:solidFill>
                  <a:srgbClr val="569CD6"/>
                </a:solidFill>
                <a:effectLst/>
                <a:latin typeface="Consolas" panose="020B0609020204030204" pitchFamily="49" charset="0"/>
              </a:rPr>
              <a:t>div</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a:p>
            <a:r>
              <a:rPr lang="it-IT" sz="700" b="0" dirty="0">
                <a:solidFill>
                  <a:srgbClr val="D4D4D4"/>
                </a:solidFill>
                <a:effectLst/>
                <a:latin typeface="Consolas" panose="020B0609020204030204" pitchFamily="49" charset="0"/>
              </a:rPr>
              <a:t>        </a:t>
            </a:r>
            <a:r>
              <a:rPr lang="it-IT" sz="700" b="0" dirty="0">
                <a:solidFill>
                  <a:srgbClr val="808080"/>
                </a:solidFill>
                <a:effectLst/>
                <a:latin typeface="Consolas" panose="020B0609020204030204" pitchFamily="49" charset="0"/>
              </a:rPr>
              <a:t>&lt;/</a:t>
            </a:r>
            <a:r>
              <a:rPr lang="it-IT" sz="700" b="0" dirty="0" err="1">
                <a:solidFill>
                  <a:srgbClr val="569CD6"/>
                </a:solidFill>
                <a:effectLst/>
                <a:latin typeface="Consolas" panose="020B0609020204030204" pitchFamily="49" charset="0"/>
              </a:rPr>
              <a:t>section</a:t>
            </a:r>
            <a:r>
              <a:rPr lang="it-IT" sz="700" b="0" dirty="0">
                <a:solidFill>
                  <a:srgbClr val="808080"/>
                </a:solidFill>
                <a:effectLst/>
                <a:latin typeface="Consolas" panose="020B0609020204030204" pitchFamily="49" charset="0"/>
              </a:rPr>
              <a:t>&gt;</a:t>
            </a:r>
            <a:endParaRPr lang="it-IT" sz="700" b="0" dirty="0">
              <a:solidFill>
                <a:srgbClr val="D4D4D4"/>
              </a:solidFill>
              <a:effectLst/>
              <a:latin typeface="Consolas" panose="020B0609020204030204" pitchFamily="49" charset="0"/>
            </a:endParaRPr>
          </a:p>
        </p:txBody>
      </p:sp>
      <p:sp>
        <p:nvSpPr>
          <p:cNvPr id="19" name="CasellaDiTesto 18">
            <a:extLst>
              <a:ext uri="{FF2B5EF4-FFF2-40B4-BE49-F238E27FC236}">
                <a16:creationId xmlns:a16="http://schemas.microsoft.com/office/drawing/2014/main" id="{68BAECA4-8F8E-4637-B6DA-54A9CEE0959A}"/>
              </a:ext>
            </a:extLst>
          </p:cNvPr>
          <p:cNvSpPr txBox="1"/>
          <p:nvPr/>
        </p:nvSpPr>
        <p:spPr>
          <a:xfrm>
            <a:off x="2550627" y="1013701"/>
            <a:ext cx="785793" cy="369332"/>
          </a:xfrm>
          <a:prstGeom prst="rect">
            <a:avLst/>
          </a:prstGeom>
          <a:noFill/>
        </p:spPr>
        <p:txBody>
          <a:bodyPr wrap="none" rtlCol="0">
            <a:spAutoFit/>
          </a:bodyPr>
          <a:lstStyle/>
          <a:p>
            <a:r>
              <a:rPr lang="it-IT" dirty="0">
                <a:solidFill>
                  <a:schemeClr val="bg1"/>
                </a:solidFill>
              </a:rPr>
              <a:t>HTML</a:t>
            </a:r>
          </a:p>
        </p:txBody>
      </p:sp>
      <p:sp>
        <p:nvSpPr>
          <p:cNvPr id="22" name="CasellaDiTesto 21">
            <a:extLst>
              <a:ext uri="{FF2B5EF4-FFF2-40B4-BE49-F238E27FC236}">
                <a16:creationId xmlns:a16="http://schemas.microsoft.com/office/drawing/2014/main" id="{D304D4C5-FAEA-46F2-B6B4-76C7D7EE6123}"/>
              </a:ext>
            </a:extLst>
          </p:cNvPr>
          <p:cNvSpPr txBox="1"/>
          <p:nvPr/>
        </p:nvSpPr>
        <p:spPr>
          <a:xfrm>
            <a:off x="9686106" y="1551494"/>
            <a:ext cx="6560082" cy="4939814"/>
          </a:xfrm>
          <a:prstGeom prst="rect">
            <a:avLst/>
          </a:prstGeom>
          <a:noFill/>
        </p:spPr>
        <p:txBody>
          <a:bodyPr wrap="square">
            <a:spAutoFit/>
          </a:bodyPr>
          <a:lstStyle/>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.foto</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display</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flex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align</a:t>
            </a:r>
            <a:r>
              <a:rPr lang="it-IT" sz="700" b="0" dirty="0">
                <a:solidFill>
                  <a:srgbClr val="9CDCFE"/>
                </a:solidFill>
                <a:effectLst/>
                <a:latin typeface="Consolas" panose="020B0609020204030204" pitchFamily="49" charset="0"/>
              </a:rPr>
              <a:t>-items</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flex-direction</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column</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justify-content</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text-</a:t>
            </a:r>
            <a:r>
              <a:rPr lang="it-IT" sz="700" b="0" dirty="0" err="1">
                <a:solidFill>
                  <a:srgbClr val="9CDCFE"/>
                </a:solidFill>
                <a:effectLst/>
                <a:latin typeface="Consolas" panose="020B0609020204030204" pitchFamily="49" charset="0"/>
              </a:rPr>
              <a:t>align</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center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font-weight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normal</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9CDCFE"/>
                </a:solidFill>
                <a:effectLst/>
                <a:latin typeface="Consolas" panose="020B0609020204030204" pitchFamily="49" charset="0"/>
              </a:rPr>
              <a:t>-top</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-10vh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.foto</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h1</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0.7em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.autore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0.6em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opacity</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0.8</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font-style</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italic</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line-</a:t>
            </a:r>
            <a:r>
              <a:rPr lang="it-IT" sz="700" b="0" dirty="0" err="1">
                <a:solidFill>
                  <a:srgbClr val="9CDCFE"/>
                </a:solidFill>
                <a:effectLst/>
                <a:latin typeface="Consolas" panose="020B0609020204030204" pitchFamily="49" charset="0"/>
              </a:rPr>
              <a:t>height</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10vh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.descrizione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0.4em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opacity</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0.6</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.foto</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a</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width</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55%</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text-</a:t>
            </a:r>
            <a:r>
              <a:rPr lang="it-IT" sz="700" b="0" dirty="0" err="1">
                <a:solidFill>
                  <a:srgbClr val="9CDCFE"/>
                </a:solidFill>
                <a:effectLst/>
                <a:latin typeface="Consolas" panose="020B0609020204030204" pitchFamily="49" charset="0"/>
              </a:rPr>
              <a:t>transform</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uppercase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font-size</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0.4em</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text-</a:t>
            </a:r>
            <a:r>
              <a:rPr lang="it-IT" sz="700" b="0" dirty="0" err="1">
                <a:solidFill>
                  <a:srgbClr val="9CDCFE"/>
                </a:solidFill>
                <a:effectLst/>
                <a:latin typeface="Consolas" panose="020B0609020204030204" pitchFamily="49" charset="0"/>
              </a:rPr>
              <a:t>decoration</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none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font-weight</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bold</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border</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2px</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solid</a:t>
            </a:r>
            <a:r>
              <a:rPr lang="it-IT" sz="700" b="0" dirty="0">
                <a:solidFill>
                  <a:srgbClr val="D4D4D4"/>
                </a:solidFill>
                <a:effectLst/>
                <a:latin typeface="Consolas" panose="020B0609020204030204" pitchFamily="49" charset="0"/>
              </a:rPr>
              <a:t> </a:t>
            </a:r>
            <a:r>
              <a:rPr lang="it-IT" sz="700" b="0" dirty="0" err="1">
                <a:solidFill>
                  <a:srgbClr val="DCDCAA"/>
                </a:solidFill>
                <a:effectLst/>
                <a:latin typeface="Consolas" panose="020B0609020204030204" pitchFamily="49" charset="0"/>
              </a:rPr>
              <a:t>rgba</a:t>
            </a:r>
            <a:r>
              <a:rPr lang="it-IT" sz="700" b="0" dirty="0">
                <a:solidFill>
                  <a:srgbClr val="D4D4D4"/>
                </a:solidFill>
                <a:effectLst/>
                <a:latin typeface="Consolas" panose="020B0609020204030204" pitchFamily="49" charset="0"/>
              </a:rPr>
              <a:t>(</a:t>
            </a:r>
            <a:r>
              <a:rPr lang="it-IT" sz="700" b="0" dirty="0">
                <a:solidFill>
                  <a:srgbClr val="B5CEA8"/>
                </a:solidFill>
                <a:effectLst/>
                <a:latin typeface="Consolas" panose="020B0609020204030204" pitchFamily="49" charset="0"/>
              </a:rPr>
              <a:t>140</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71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0.6</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border-radius</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100px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margin</a:t>
            </a:r>
            <a:r>
              <a:rPr lang="it-IT" sz="700" b="0" dirty="0">
                <a:solidFill>
                  <a:srgbClr val="9CDCFE"/>
                </a:solidFill>
                <a:effectLst/>
                <a:latin typeface="Consolas" panose="020B0609020204030204" pitchFamily="49" charset="0"/>
              </a:rPr>
              <a:t>-top</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5vh</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color</a:t>
            </a:r>
            <a:r>
              <a:rPr lang="it-IT" sz="700" b="0" dirty="0">
                <a:solidFill>
                  <a:srgbClr val="D4D4D4"/>
                </a:solidFill>
                <a:effectLst/>
                <a:latin typeface="Consolas" panose="020B0609020204030204" pitchFamily="49" charset="0"/>
              </a:rPr>
              <a:t>: </a:t>
            </a:r>
            <a:r>
              <a:rPr lang="it-IT" sz="700" b="0" dirty="0">
                <a:solidFill>
                  <a:srgbClr val="CE9178"/>
                </a:solidFill>
                <a:effectLst/>
                <a:latin typeface="Consolas" panose="020B0609020204030204" pitchFamily="49" charset="0"/>
              </a:rPr>
              <a:t>white</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background-color</a:t>
            </a:r>
            <a:r>
              <a:rPr lang="it-IT" sz="700" b="0" dirty="0">
                <a:solidFill>
                  <a:srgbClr val="D4D4D4"/>
                </a:solidFill>
                <a:effectLst/>
                <a:latin typeface="Consolas" panose="020B0609020204030204" pitchFamily="49" charset="0"/>
              </a:rPr>
              <a:t>: </a:t>
            </a:r>
            <a:r>
              <a:rPr lang="it-IT" sz="700" b="0" dirty="0" err="1">
                <a:solidFill>
                  <a:srgbClr val="DCDCAA"/>
                </a:solidFill>
                <a:effectLst/>
                <a:latin typeface="Consolas" panose="020B0609020204030204" pitchFamily="49" charset="0"/>
              </a:rPr>
              <a:t>rgba</a:t>
            </a:r>
            <a:r>
              <a:rPr lang="it-IT" sz="700" b="0" dirty="0">
                <a:solidFill>
                  <a:srgbClr val="D4D4D4"/>
                </a:solidFill>
                <a:effectLst/>
                <a:latin typeface="Consolas" panose="020B0609020204030204" pitchFamily="49" charset="0"/>
              </a:rPr>
              <a:t>(</a:t>
            </a:r>
            <a:r>
              <a:rPr lang="it-IT" sz="700" b="0" dirty="0">
                <a:solidFill>
                  <a:srgbClr val="B5CEA8"/>
                </a:solidFill>
                <a:effectLst/>
                <a:latin typeface="Consolas" panose="020B0609020204030204" pitchFamily="49" charset="0"/>
              </a:rPr>
              <a:t>140</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71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0.6</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err="1">
                <a:solidFill>
                  <a:srgbClr val="9CDCFE"/>
                </a:solidFill>
                <a:effectLst/>
                <a:latin typeface="Consolas" panose="020B0609020204030204" pitchFamily="49" charset="0"/>
              </a:rPr>
              <a:t>padding</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4px</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a:p>
            <a:br>
              <a:rPr lang="it-IT" sz="700" b="0" dirty="0">
                <a:solidFill>
                  <a:srgbClr val="D4D4D4"/>
                </a:solidFill>
                <a:effectLst/>
                <a:latin typeface="Consolas" panose="020B0609020204030204" pitchFamily="49" charset="0"/>
              </a:rPr>
            </a:br>
            <a:r>
              <a:rPr lang="it-IT" sz="700" b="0" dirty="0">
                <a:solidFill>
                  <a:srgbClr val="D7BA7D"/>
                </a:solidFill>
                <a:effectLst/>
                <a:latin typeface="Consolas" panose="020B0609020204030204" pitchFamily="49" charset="0"/>
              </a:rPr>
              <a:t>.foto</a:t>
            </a:r>
            <a:r>
              <a:rPr lang="it-IT" sz="700" b="0" dirty="0">
                <a:solidFill>
                  <a:srgbClr val="D4D4D4"/>
                </a:solidFill>
                <a:effectLst/>
                <a:latin typeface="Consolas" panose="020B0609020204030204" pitchFamily="49" charset="0"/>
              </a:rPr>
              <a:t> </a:t>
            </a:r>
            <a:r>
              <a:rPr lang="it-IT" sz="700" b="0" dirty="0">
                <a:solidFill>
                  <a:srgbClr val="D7BA7D"/>
                </a:solidFill>
                <a:effectLst/>
                <a:latin typeface="Consolas" panose="020B0609020204030204" pitchFamily="49" charset="0"/>
              </a:rPr>
              <a:t>a:hover</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color</a:t>
            </a:r>
            <a:r>
              <a:rPr lang="it-IT" sz="700" b="0" dirty="0">
                <a:solidFill>
                  <a:srgbClr val="D4D4D4"/>
                </a:solidFill>
                <a:effectLst/>
                <a:latin typeface="Consolas" panose="020B0609020204030204" pitchFamily="49" charset="0"/>
              </a:rPr>
              <a:t>:  </a:t>
            </a:r>
            <a:r>
              <a:rPr lang="it-IT" sz="700" b="0" dirty="0" err="1">
                <a:solidFill>
                  <a:srgbClr val="DCDCAA"/>
                </a:solidFill>
                <a:effectLst/>
                <a:latin typeface="Consolas" panose="020B0609020204030204" pitchFamily="49" charset="0"/>
              </a:rPr>
              <a:t>rgba</a:t>
            </a:r>
            <a:r>
              <a:rPr lang="it-IT" sz="700" b="0" dirty="0">
                <a:solidFill>
                  <a:srgbClr val="D4D4D4"/>
                </a:solidFill>
                <a:effectLst/>
                <a:latin typeface="Consolas" panose="020B0609020204030204" pitchFamily="49" charset="0"/>
              </a:rPr>
              <a:t>(</a:t>
            </a:r>
            <a:r>
              <a:rPr lang="it-IT" sz="700" b="0" dirty="0">
                <a:solidFill>
                  <a:srgbClr val="B5CEA8"/>
                </a:solidFill>
                <a:effectLst/>
                <a:latin typeface="Consolas" panose="020B0609020204030204" pitchFamily="49" charset="0"/>
              </a:rPr>
              <a:t>140</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71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31</a:t>
            </a:r>
            <a:r>
              <a:rPr lang="it-IT" sz="700" b="0" dirty="0">
                <a:solidFill>
                  <a:srgbClr val="D4D4D4"/>
                </a:solidFill>
                <a:effectLst/>
                <a:latin typeface="Consolas" panose="020B0609020204030204" pitchFamily="49" charset="0"/>
              </a:rPr>
              <a:t>, </a:t>
            </a:r>
            <a:r>
              <a:rPr lang="it-IT" sz="700" b="0" dirty="0">
                <a:solidFill>
                  <a:srgbClr val="B5CEA8"/>
                </a:solidFill>
                <a:effectLst/>
                <a:latin typeface="Consolas" panose="020B0609020204030204" pitchFamily="49" charset="0"/>
              </a:rPr>
              <a:t>0.6</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    </a:t>
            </a:r>
            <a:r>
              <a:rPr lang="it-IT" sz="700" b="0" dirty="0">
                <a:solidFill>
                  <a:srgbClr val="9CDCFE"/>
                </a:solidFill>
                <a:effectLst/>
                <a:latin typeface="Consolas" panose="020B0609020204030204" pitchFamily="49" charset="0"/>
              </a:rPr>
              <a:t>background-color</a:t>
            </a:r>
            <a:r>
              <a:rPr lang="it-IT" sz="700" b="0" dirty="0">
                <a:solidFill>
                  <a:srgbClr val="D4D4D4"/>
                </a:solidFill>
                <a:effectLst/>
                <a:latin typeface="Consolas" panose="020B0609020204030204" pitchFamily="49" charset="0"/>
              </a:rPr>
              <a:t>: </a:t>
            </a:r>
            <a:r>
              <a:rPr lang="it-IT" sz="700" b="0" dirty="0" err="1">
                <a:solidFill>
                  <a:srgbClr val="CE9178"/>
                </a:solidFill>
                <a:effectLst/>
                <a:latin typeface="Consolas" panose="020B0609020204030204" pitchFamily="49" charset="0"/>
              </a:rPr>
              <a:t>inherit</a:t>
            </a:r>
            <a:r>
              <a:rPr lang="it-IT" sz="700" b="0" dirty="0">
                <a:solidFill>
                  <a:srgbClr val="D4D4D4"/>
                </a:solidFill>
                <a:effectLst/>
                <a:latin typeface="Consolas" panose="020B0609020204030204" pitchFamily="49" charset="0"/>
              </a:rPr>
              <a:t>;</a:t>
            </a:r>
          </a:p>
          <a:p>
            <a:r>
              <a:rPr lang="it-IT" sz="700" b="0" dirty="0">
                <a:solidFill>
                  <a:srgbClr val="D4D4D4"/>
                </a:solidFill>
                <a:effectLst/>
                <a:latin typeface="Consolas" panose="020B0609020204030204" pitchFamily="49" charset="0"/>
              </a:rPr>
              <a:t>}</a:t>
            </a:r>
          </a:p>
        </p:txBody>
      </p:sp>
      <p:sp>
        <p:nvSpPr>
          <p:cNvPr id="23" name="Rettangolo 22">
            <a:extLst>
              <a:ext uri="{FF2B5EF4-FFF2-40B4-BE49-F238E27FC236}">
                <a16:creationId xmlns:a16="http://schemas.microsoft.com/office/drawing/2014/main" id="{F2CA0543-42D9-4967-96C9-CD28332F2FBA}"/>
              </a:ext>
            </a:extLst>
          </p:cNvPr>
          <p:cNvSpPr/>
          <p:nvPr/>
        </p:nvSpPr>
        <p:spPr>
          <a:xfrm>
            <a:off x="7645415" y="1348616"/>
            <a:ext cx="2040691" cy="53434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7FB4FCA2-70EE-459D-9C26-958068979111}"/>
              </a:ext>
            </a:extLst>
          </p:cNvPr>
          <p:cNvSpPr txBox="1"/>
          <p:nvPr/>
        </p:nvSpPr>
        <p:spPr>
          <a:xfrm>
            <a:off x="7638814" y="990680"/>
            <a:ext cx="559769" cy="369332"/>
          </a:xfrm>
          <a:prstGeom prst="rect">
            <a:avLst/>
          </a:prstGeom>
          <a:noFill/>
        </p:spPr>
        <p:txBody>
          <a:bodyPr wrap="none" rtlCol="0">
            <a:spAutoFit/>
          </a:bodyPr>
          <a:lstStyle/>
          <a:p>
            <a:r>
              <a:rPr lang="it-IT" dirty="0">
                <a:solidFill>
                  <a:schemeClr val="bg1"/>
                </a:solidFill>
              </a:rPr>
              <a:t>CSS</a:t>
            </a:r>
          </a:p>
        </p:txBody>
      </p:sp>
      <p:sp>
        <p:nvSpPr>
          <p:cNvPr id="25" name="CasellaDiTesto 24">
            <a:extLst>
              <a:ext uri="{FF2B5EF4-FFF2-40B4-BE49-F238E27FC236}">
                <a16:creationId xmlns:a16="http://schemas.microsoft.com/office/drawing/2014/main" id="{97CC419E-8FBA-46AE-8341-FC24C69EFDB6}"/>
              </a:ext>
            </a:extLst>
          </p:cNvPr>
          <p:cNvSpPr txBox="1"/>
          <p:nvPr/>
        </p:nvSpPr>
        <p:spPr>
          <a:xfrm>
            <a:off x="9692707" y="1002665"/>
            <a:ext cx="559769" cy="369332"/>
          </a:xfrm>
          <a:prstGeom prst="rect">
            <a:avLst/>
          </a:prstGeom>
          <a:noFill/>
        </p:spPr>
        <p:txBody>
          <a:bodyPr wrap="none" rtlCol="0">
            <a:spAutoFit/>
          </a:bodyPr>
          <a:lstStyle/>
          <a:p>
            <a:r>
              <a:rPr lang="it-IT" dirty="0">
                <a:solidFill>
                  <a:schemeClr val="bg1"/>
                </a:solidFill>
              </a:rPr>
              <a:t>CSS</a:t>
            </a:r>
          </a:p>
        </p:txBody>
      </p:sp>
    </p:spTree>
    <p:extLst>
      <p:ext uri="{BB962C8B-B14F-4D97-AF65-F5344CB8AC3E}">
        <p14:creationId xmlns:p14="http://schemas.microsoft.com/office/powerpoint/2010/main" val="132284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useBgFill="1">
        <p:nvSpPr>
          <p:cNvPr id="18" name="Rettango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0" name="Rettango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dirty="0"/>
          </a:p>
        </p:txBody>
      </p:sp>
      <p:sp>
        <p:nvSpPr>
          <p:cNvPr id="2" name="Titolo 1">
            <a:extLst>
              <a:ext uri="{FF2B5EF4-FFF2-40B4-BE49-F238E27FC236}">
                <a16:creationId xmlns:a16="http://schemas.microsoft.com/office/drawing/2014/main" id="{15115107-5DA3-4397-A1DA-67705DAE1EC2}"/>
              </a:ext>
            </a:extLst>
          </p:cNvPr>
          <p:cNvSpPr>
            <a:spLocks noGrp="1"/>
          </p:cNvSpPr>
          <p:nvPr>
            <p:ph type="title"/>
          </p:nvPr>
        </p:nvSpPr>
        <p:spPr>
          <a:xfrm>
            <a:off x="648043" y="343142"/>
            <a:ext cx="2387107" cy="1495794"/>
          </a:xfrm>
          <a:noFill/>
          <a:ln w="31750" cap="sq">
            <a:noFill/>
            <a:miter lim="800000"/>
          </a:ln>
          <a:effectLst>
            <a:glow rad="152400">
              <a:schemeClr val="bg1">
                <a:alpha val="13000"/>
              </a:schemeClr>
            </a:glow>
          </a:effectLst>
        </p:spPr>
        <p:txBody>
          <a:bodyPr vert="horz" wrap="square" lIns="182880" tIns="182880" rIns="182880" bIns="182880" rtlCol="0" anchor="ctr">
            <a:normAutofit/>
          </a:bodyPr>
          <a:lstStyle/>
          <a:p>
            <a:pPr rtl="0"/>
            <a:r>
              <a:rPr lang="it-IT" dirty="0" err="1">
                <a:solidFill>
                  <a:srgbClr val="FFFFFF"/>
                </a:solidFill>
              </a:rPr>
              <a:t>footer</a:t>
            </a:r>
            <a:endParaRPr lang="it-IT" dirty="0">
              <a:solidFill>
                <a:srgbClr val="FFFFFF"/>
              </a:solidFill>
            </a:endParaRPr>
          </a:p>
        </p:txBody>
      </p:sp>
      <p:sp>
        <p:nvSpPr>
          <p:cNvPr id="13" name="CasellaDiTesto 12">
            <a:extLst>
              <a:ext uri="{FF2B5EF4-FFF2-40B4-BE49-F238E27FC236}">
                <a16:creationId xmlns:a16="http://schemas.microsoft.com/office/drawing/2014/main" id="{10382355-B541-47AB-820C-103B18386C5C}"/>
              </a:ext>
            </a:extLst>
          </p:cNvPr>
          <p:cNvSpPr txBox="1"/>
          <p:nvPr/>
        </p:nvSpPr>
        <p:spPr>
          <a:xfrm>
            <a:off x="5459339" y="1774044"/>
            <a:ext cx="2721077" cy="1554272"/>
          </a:xfrm>
          <a:prstGeom prst="rect">
            <a:avLst/>
          </a:prstGeom>
          <a:noFill/>
          <a:ln>
            <a:solidFill>
              <a:schemeClr val="bg1"/>
            </a:solidFill>
          </a:ln>
        </p:spPr>
        <p:txBody>
          <a:bodyPr wrap="square">
            <a:spAutoFit/>
          </a:bodyPr>
          <a:lstStyle/>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footer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span</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id</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utils</a:t>
            </a:r>
            <a:r>
              <a:rPr lang="it-IT" sz="800" b="0" dirty="0">
                <a:solidFill>
                  <a:srgbClr val="CE9178"/>
                </a:solidFill>
                <a:effectLst/>
                <a:latin typeface="Consolas" panose="020B0609020204030204" pitchFamily="49" charset="0"/>
              </a:rPr>
              <a:t>"</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err="1">
                <a:solidFill>
                  <a:srgbClr val="D4D4D4"/>
                </a:solidFill>
                <a:effectLst/>
                <a:latin typeface="Consolas" panose="020B0609020204030204" pitchFamily="49" charset="0"/>
              </a:rPr>
              <a:t>created</a:t>
            </a:r>
            <a:r>
              <a:rPr lang="it-IT" sz="800" b="0" dirty="0">
                <a:solidFill>
                  <a:srgbClr val="D4D4D4"/>
                </a:solidFill>
                <a:effectLst/>
                <a:latin typeface="Consolas" panose="020B0609020204030204" pitchFamily="49" charset="0"/>
              </a:rPr>
              <a:t> by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Giulia Pulvirenti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br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O46002059</a:t>
            </a: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span</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class</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"logo"</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img</a:t>
            </a:r>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src</a:t>
            </a:r>
            <a:r>
              <a:rPr lang="it-IT" sz="800" b="0" dirty="0">
                <a:solidFill>
                  <a:srgbClr val="D4D4D4"/>
                </a:solidFill>
                <a:effectLst/>
                <a:latin typeface="Consolas" panose="020B0609020204030204" pitchFamily="49" charset="0"/>
              </a:rPr>
              <a:t>=</a:t>
            </a:r>
            <a:r>
              <a:rPr lang="it-IT" sz="800" b="0" dirty="0">
                <a:solidFill>
                  <a:srgbClr val="CE9178"/>
                </a:solidFill>
                <a:effectLst/>
                <a:latin typeface="Consolas" panose="020B0609020204030204" pitchFamily="49" charset="0"/>
              </a:rPr>
              <a:t>"immagini/logo.png"</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r>
              <a:rPr lang="it-IT" sz="800" b="0" dirty="0">
                <a:solidFill>
                  <a:srgbClr val="D4D4D4"/>
                </a:solidFill>
                <a:effectLst/>
                <a:latin typeface="Consolas" panose="020B0609020204030204" pitchFamily="49" charset="0"/>
              </a:rPr>
              <a:t>Polo Foto</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p</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a:solidFill>
                  <a:srgbClr val="569CD6"/>
                </a:solidFill>
                <a:effectLst/>
                <a:latin typeface="Consolas" panose="020B0609020204030204" pitchFamily="49" charset="0"/>
              </a:rPr>
              <a:t>div</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r>
              <a:rPr lang="it-IT" sz="800" b="0" dirty="0">
                <a:solidFill>
                  <a:srgbClr val="D4D4D4"/>
                </a:solidFill>
                <a:effectLst/>
                <a:latin typeface="Consolas" panose="020B0609020204030204" pitchFamily="49" charset="0"/>
              </a:rPr>
              <a:t>        </a:t>
            </a:r>
            <a:r>
              <a:rPr lang="it-IT" sz="800" b="0" dirty="0">
                <a:solidFill>
                  <a:srgbClr val="808080"/>
                </a:solidFill>
                <a:effectLst/>
                <a:latin typeface="Consolas" panose="020B0609020204030204" pitchFamily="49" charset="0"/>
              </a:rPr>
              <a:t>&lt;/</a:t>
            </a:r>
            <a:r>
              <a:rPr lang="it-IT" sz="800" b="0" dirty="0" err="1">
                <a:solidFill>
                  <a:srgbClr val="569CD6"/>
                </a:solidFill>
                <a:effectLst/>
                <a:latin typeface="Consolas" panose="020B0609020204030204" pitchFamily="49" charset="0"/>
              </a:rPr>
              <a:t>footer</a:t>
            </a:r>
            <a:r>
              <a:rPr lang="it-IT" sz="800" b="0" dirty="0">
                <a:solidFill>
                  <a:srgbClr val="808080"/>
                </a:solidFill>
                <a:effectLst/>
                <a:latin typeface="Consolas" panose="020B0609020204030204" pitchFamily="49" charset="0"/>
              </a:rPr>
              <a:t>&gt;</a:t>
            </a:r>
            <a:endParaRPr lang="it-IT" sz="800" b="0" dirty="0">
              <a:solidFill>
                <a:srgbClr val="D4D4D4"/>
              </a:solidFill>
              <a:effectLst/>
              <a:latin typeface="Consolas" panose="020B0609020204030204" pitchFamily="49" charset="0"/>
            </a:endParaRPr>
          </a:p>
          <a:p>
            <a:endParaRPr lang="it-IT" sz="700" b="0" dirty="0">
              <a:solidFill>
                <a:srgbClr val="D4D4D4"/>
              </a:solidFill>
              <a:effectLst/>
              <a:latin typeface="Consolas" panose="020B0609020204030204" pitchFamily="49" charset="0"/>
            </a:endParaRPr>
          </a:p>
        </p:txBody>
      </p:sp>
      <p:sp>
        <p:nvSpPr>
          <p:cNvPr id="22" name="Rettangolo 21">
            <a:extLst>
              <a:ext uri="{FF2B5EF4-FFF2-40B4-BE49-F238E27FC236}">
                <a16:creationId xmlns:a16="http://schemas.microsoft.com/office/drawing/2014/main" id="{2951BB6F-5F01-463D-A91C-94648435A4DF}"/>
              </a:ext>
            </a:extLst>
          </p:cNvPr>
          <p:cNvSpPr/>
          <p:nvPr/>
        </p:nvSpPr>
        <p:spPr>
          <a:xfrm>
            <a:off x="8621121" y="1742073"/>
            <a:ext cx="3283652" cy="45833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1FF3330E-1989-45AA-8600-AEB42A058055}"/>
              </a:ext>
            </a:extLst>
          </p:cNvPr>
          <p:cNvSpPr txBox="1"/>
          <p:nvPr/>
        </p:nvSpPr>
        <p:spPr>
          <a:xfrm>
            <a:off x="5374057" y="1414849"/>
            <a:ext cx="785793" cy="369332"/>
          </a:xfrm>
          <a:prstGeom prst="rect">
            <a:avLst/>
          </a:prstGeom>
          <a:noFill/>
        </p:spPr>
        <p:txBody>
          <a:bodyPr wrap="none" rtlCol="0">
            <a:spAutoFit/>
          </a:bodyPr>
          <a:lstStyle/>
          <a:p>
            <a:r>
              <a:rPr lang="it-IT" dirty="0">
                <a:solidFill>
                  <a:schemeClr val="bg1"/>
                </a:solidFill>
              </a:rPr>
              <a:t>HTML</a:t>
            </a:r>
          </a:p>
        </p:txBody>
      </p:sp>
      <p:sp>
        <p:nvSpPr>
          <p:cNvPr id="24" name="CasellaDiTesto 23">
            <a:extLst>
              <a:ext uri="{FF2B5EF4-FFF2-40B4-BE49-F238E27FC236}">
                <a16:creationId xmlns:a16="http://schemas.microsoft.com/office/drawing/2014/main" id="{F744508E-114E-499E-BA34-E9E0B4CD98D3}"/>
              </a:ext>
            </a:extLst>
          </p:cNvPr>
          <p:cNvSpPr txBox="1"/>
          <p:nvPr/>
        </p:nvSpPr>
        <p:spPr>
          <a:xfrm>
            <a:off x="8621121" y="1414849"/>
            <a:ext cx="559769" cy="369332"/>
          </a:xfrm>
          <a:prstGeom prst="rect">
            <a:avLst/>
          </a:prstGeom>
          <a:noFill/>
        </p:spPr>
        <p:txBody>
          <a:bodyPr wrap="none" rtlCol="0">
            <a:spAutoFit/>
          </a:bodyPr>
          <a:lstStyle/>
          <a:p>
            <a:r>
              <a:rPr lang="it-IT" dirty="0">
                <a:solidFill>
                  <a:schemeClr val="bg1"/>
                </a:solidFill>
              </a:rPr>
              <a:t>CSS</a:t>
            </a:r>
          </a:p>
        </p:txBody>
      </p:sp>
      <p:pic>
        <p:nvPicPr>
          <p:cNvPr id="4" name="Immagine 3">
            <a:extLst>
              <a:ext uri="{FF2B5EF4-FFF2-40B4-BE49-F238E27FC236}">
                <a16:creationId xmlns:a16="http://schemas.microsoft.com/office/drawing/2014/main" id="{B5DA221A-48C3-4174-A0F2-70E1FC4783FE}"/>
              </a:ext>
            </a:extLst>
          </p:cNvPr>
          <p:cNvPicPr>
            <a:picLocks noChangeAspect="1"/>
          </p:cNvPicPr>
          <p:nvPr/>
        </p:nvPicPr>
        <p:blipFill>
          <a:blip r:embed="rId3"/>
          <a:stretch>
            <a:fillRect/>
          </a:stretch>
        </p:blipFill>
        <p:spPr>
          <a:xfrm>
            <a:off x="454250" y="5654214"/>
            <a:ext cx="7726166" cy="671180"/>
          </a:xfrm>
          <a:prstGeom prst="rect">
            <a:avLst/>
          </a:prstGeom>
        </p:spPr>
      </p:pic>
      <p:sp>
        <p:nvSpPr>
          <p:cNvPr id="16" name="CasellaDiTesto 15">
            <a:extLst>
              <a:ext uri="{FF2B5EF4-FFF2-40B4-BE49-F238E27FC236}">
                <a16:creationId xmlns:a16="http://schemas.microsoft.com/office/drawing/2014/main" id="{4BE44416-C887-414A-9189-EA39381BEEDA}"/>
              </a:ext>
            </a:extLst>
          </p:cNvPr>
          <p:cNvSpPr txBox="1"/>
          <p:nvPr/>
        </p:nvSpPr>
        <p:spPr>
          <a:xfrm>
            <a:off x="8684972" y="1742073"/>
            <a:ext cx="6096982" cy="4647426"/>
          </a:xfrm>
          <a:prstGeom prst="rect">
            <a:avLst/>
          </a:prstGeom>
          <a:noFill/>
        </p:spPr>
        <p:txBody>
          <a:bodyPr wrap="square">
            <a:spAutoFit/>
          </a:bodyPr>
          <a:lstStyle/>
          <a:p>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color</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white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font-family</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a:t>
            </a:r>
            <a:r>
              <a:rPr lang="it-IT" sz="800" b="0" dirty="0" err="1">
                <a:solidFill>
                  <a:srgbClr val="CE9178"/>
                </a:solidFill>
                <a:effectLst/>
                <a:latin typeface="Consolas" panose="020B0609020204030204" pitchFamily="49" charset="0"/>
              </a:rPr>
              <a:t>Nanum</a:t>
            </a:r>
            <a:r>
              <a:rPr lang="it-IT" sz="800" b="0" dirty="0">
                <a:solidFill>
                  <a:srgbClr val="CE9178"/>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Gothic</a:t>
            </a:r>
            <a:r>
              <a:rPr lang="it-IT" sz="800" b="0" dirty="0">
                <a:solidFill>
                  <a:srgbClr val="CE9178"/>
                </a:solidFill>
                <a:effectLst/>
                <a:latin typeface="Consolas" panose="020B0609020204030204" pitchFamily="49" charset="0"/>
              </a:rPr>
              <a:t>'</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sans-</a:t>
            </a:r>
            <a:r>
              <a:rPr lang="it-IT" sz="800" b="0" dirty="0" err="1">
                <a:solidFill>
                  <a:srgbClr val="CE9178"/>
                </a:solidFill>
                <a:effectLst/>
                <a:latin typeface="Consolas" panose="020B0609020204030204" pitchFamily="49" charset="0"/>
              </a:rPr>
              <a:t>serif</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background-color</a:t>
            </a:r>
            <a:r>
              <a:rPr lang="it-IT" sz="800" b="0" dirty="0">
                <a:solidFill>
                  <a:srgbClr val="D4D4D4"/>
                </a:solidFill>
                <a:effectLst/>
                <a:latin typeface="Consolas" panose="020B0609020204030204" pitchFamily="49" charset="0"/>
              </a:rPr>
              <a:t>: </a:t>
            </a:r>
            <a:r>
              <a:rPr lang="it-IT" sz="800" b="0" dirty="0" err="1">
                <a:solidFill>
                  <a:srgbClr val="DCDCAA"/>
                </a:solidFill>
                <a:effectLst/>
                <a:latin typeface="Consolas" panose="020B0609020204030204" pitchFamily="49" charset="0"/>
              </a:rPr>
              <a:t>rgba</a:t>
            </a:r>
            <a:r>
              <a:rPr lang="it-IT" sz="800" b="0" dirty="0">
                <a:solidFill>
                  <a:srgbClr val="D4D4D4"/>
                </a:solidFill>
                <a:effectLst/>
                <a:latin typeface="Consolas" panose="020B0609020204030204" pitchFamily="49" charset="0"/>
              </a:rPr>
              <a:t>(</a:t>
            </a:r>
            <a:r>
              <a:rPr lang="it-IT" sz="800" b="0" dirty="0">
                <a:solidFill>
                  <a:srgbClr val="B5CEA8"/>
                </a:solidFill>
                <a:effectLst/>
                <a:latin typeface="Consolas" panose="020B0609020204030204" pitchFamily="49" charset="0"/>
              </a:rPr>
              <a:t>191</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133</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99</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0.7</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a:t>
            </a:r>
            <a:r>
              <a:rPr lang="it-IT" sz="800" b="0" dirty="0">
                <a:solidFill>
                  <a:srgbClr val="9CDCFE"/>
                </a:solidFill>
                <a:effectLst/>
                <a:latin typeface="Consolas" panose="020B0609020204030204" pitchFamily="49" charset="0"/>
              </a:rPr>
              <a:t>-bottom</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0px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width</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t>
            </a:r>
            <a:r>
              <a:rPr lang="it-IT" sz="800" b="0" dirty="0">
                <a:solidFill>
                  <a:srgbClr val="CE9178"/>
                </a:solidFill>
                <a:effectLst/>
                <a:latin typeface="Consolas" panose="020B0609020204030204" pitchFamily="49" charset="0"/>
              </a:rPr>
              <a:t>-between</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0.5em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text-</a:t>
            </a:r>
            <a:r>
              <a:rPr lang="it-IT" sz="800" b="0" dirty="0" err="1">
                <a:solidFill>
                  <a:srgbClr val="9CDCFE"/>
                </a:solidFill>
                <a:effectLst/>
                <a:latin typeface="Consolas" panose="020B0609020204030204" pitchFamily="49" charset="0"/>
              </a:rPr>
              <a:t>align</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text-</a:t>
            </a:r>
            <a:r>
              <a:rPr lang="it-IT" sz="800" b="0" dirty="0" err="1">
                <a:solidFill>
                  <a:srgbClr val="9CDCFE"/>
                </a:solidFill>
                <a:effectLst/>
                <a:latin typeface="Consolas" panose="020B0609020204030204" pitchFamily="49" charset="0"/>
              </a:rPr>
              <a:t>transform</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capitalize</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a:solidFill>
                  <a:srgbClr val="D7BA7D"/>
                </a:solidFill>
                <a:effectLst/>
                <a:latin typeface="Consolas" panose="020B0609020204030204" pitchFamily="49" charset="0"/>
              </a:rPr>
              <a:t>#utils</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margin-left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.logo</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margin-right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100%</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display</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flex</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flex-direction</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row</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justify-content</a:t>
            </a:r>
            <a:r>
              <a:rPr lang="it-IT" sz="800" b="0" dirty="0">
                <a:solidFill>
                  <a:srgbClr val="D4D4D4"/>
                </a:solidFill>
                <a:effectLst/>
                <a:latin typeface="Consolas" panose="020B0609020204030204" pitchFamily="49" charset="0"/>
              </a:rPr>
              <a:t>: </a:t>
            </a:r>
            <a:r>
              <a:rPr lang="it-IT" sz="800" b="0" dirty="0" err="1">
                <a:solidFill>
                  <a:srgbClr val="CE9178"/>
                </a:solidFill>
                <a:effectLst/>
                <a:latin typeface="Consolas" panose="020B0609020204030204" pitchFamily="49" charset="0"/>
              </a:rPr>
              <a:t>space-around</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align</a:t>
            </a:r>
            <a:r>
              <a:rPr lang="it-IT" sz="800" b="0" dirty="0">
                <a:solidFill>
                  <a:srgbClr val="9CDCFE"/>
                </a:solidFill>
                <a:effectLst/>
                <a:latin typeface="Consolas" panose="020B0609020204030204" pitchFamily="49" charset="0"/>
              </a:rPr>
              <a:t>-items</a:t>
            </a:r>
            <a:r>
              <a:rPr lang="it-IT" sz="800" b="0" dirty="0">
                <a:solidFill>
                  <a:srgbClr val="D4D4D4"/>
                </a:solidFill>
                <a:effectLst/>
                <a:latin typeface="Consolas" panose="020B0609020204030204" pitchFamily="49" charset="0"/>
              </a:rPr>
              <a:t>: </a:t>
            </a:r>
            <a:r>
              <a:rPr lang="it-IT" sz="800" b="0" dirty="0">
                <a:solidFill>
                  <a:srgbClr val="CE9178"/>
                </a:solidFill>
                <a:effectLst/>
                <a:latin typeface="Consolas" panose="020B0609020204030204" pitchFamily="49" charset="0"/>
              </a:rPr>
              <a:t>center</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err="1">
                <a:solidFill>
                  <a:srgbClr val="D7BA7D"/>
                </a:solidFill>
                <a:effectLst/>
                <a:latin typeface="Consolas" panose="020B0609020204030204" pitchFamily="49" charset="0"/>
              </a:rPr>
              <a:t>img</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err="1">
                <a:solidFill>
                  <a:srgbClr val="9CDCFE"/>
                </a:solidFill>
                <a:effectLst/>
                <a:latin typeface="Consolas" panose="020B0609020204030204" pitchFamily="49" charset="0"/>
              </a:rPr>
              <a:t>height</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5vh</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a:p>
            <a:br>
              <a:rPr lang="it-IT" sz="800" b="0" dirty="0">
                <a:solidFill>
                  <a:srgbClr val="D4D4D4"/>
                </a:solidFill>
                <a:effectLst/>
                <a:latin typeface="Consolas" panose="020B0609020204030204" pitchFamily="49" charset="0"/>
              </a:rPr>
            </a:br>
            <a:r>
              <a:rPr lang="it-IT" sz="800" b="0" dirty="0" err="1">
                <a:solidFill>
                  <a:srgbClr val="D7BA7D"/>
                </a:solidFill>
                <a:effectLst/>
                <a:latin typeface="Consolas" panose="020B0609020204030204" pitchFamily="49" charset="0"/>
              </a:rPr>
              <a:t>footer</a:t>
            </a:r>
            <a:r>
              <a:rPr lang="it-IT" sz="800" b="0" dirty="0">
                <a:solidFill>
                  <a:srgbClr val="D4D4D4"/>
                </a:solidFill>
                <a:effectLst/>
                <a:latin typeface="Consolas" panose="020B0609020204030204" pitchFamily="49" charset="0"/>
              </a:rPr>
              <a:t> </a:t>
            </a:r>
            <a:r>
              <a:rPr lang="it-IT" sz="800" b="0" dirty="0">
                <a:solidFill>
                  <a:srgbClr val="D7BA7D"/>
                </a:solidFill>
                <a:effectLst/>
                <a:latin typeface="Consolas" panose="020B0609020204030204" pitchFamily="49" charset="0"/>
              </a:rPr>
              <a:t>p</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    </a:t>
            </a:r>
            <a:r>
              <a:rPr lang="it-IT" sz="800" b="0" dirty="0">
                <a:solidFill>
                  <a:srgbClr val="9CDCFE"/>
                </a:solidFill>
                <a:effectLst/>
                <a:latin typeface="Consolas" panose="020B0609020204030204" pitchFamily="49" charset="0"/>
              </a:rPr>
              <a:t>font-size</a:t>
            </a:r>
            <a:r>
              <a:rPr lang="it-IT" sz="800" b="0" dirty="0">
                <a:solidFill>
                  <a:srgbClr val="D4D4D4"/>
                </a:solidFill>
                <a:effectLst/>
                <a:latin typeface="Consolas" panose="020B0609020204030204" pitchFamily="49" charset="0"/>
              </a:rPr>
              <a:t>: </a:t>
            </a:r>
            <a:r>
              <a:rPr lang="it-IT" sz="800" b="0" dirty="0">
                <a:solidFill>
                  <a:srgbClr val="B5CEA8"/>
                </a:solidFill>
                <a:effectLst/>
                <a:latin typeface="Consolas" panose="020B0609020204030204" pitchFamily="49" charset="0"/>
              </a:rPr>
              <a:t>2rem</a:t>
            </a:r>
            <a:r>
              <a:rPr lang="it-IT" sz="800" b="0" dirty="0">
                <a:solidFill>
                  <a:srgbClr val="D4D4D4"/>
                </a:solidFill>
                <a:effectLst/>
                <a:latin typeface="Consolas" panose="020B0609020204030204" pitchFamily="49" charset="0"/>
              </a:rPr>
              <a:t>;</a:t>
            </a:r>
          </a:p>
          <a:p>
            <a:r>
              <a:rPr lang="it-IT" sz="8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22211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magine 8" descr="Dati finanziari sul trading">
            <a:extLst>
              <a:ext uri="{FF2B5EF4-FFF2-40B4-BE49-F238E27FC236}">
                <a16:creationId xmlns:a16="http://schemas.microsoft.com/office/drawing/2014/main" id="{B83E0718-2004-4062-9B01-DB819741D0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9029" b="19157"/>
          <a:stretch/>
        </p:blipFill>
        <p:spPr>
          <a:xfrm>
            <a:off x="20" y="10"/>
            <a:ext cx="12191980" cy="6857990"/>
          </a:xfrm>
          <a:prstGeom prst="rect">
            <a:avLst/>
          </a:prstGeom>
        </p:spPr>
      </p:pic>
      <p:sp>
        <p:nvSpPr>
          <p:cNvPr id="2" name="Titolo 1">
            <a:extLst>
              <a:ext uri="{FF2B5EF4-FFF2-40B4-BE49-F238E27FC236}">
                <a16:creationId xmlns:a16="http://schemas.microsoft.com/office/drawing/2014/main" id="{51F70220-677A-411B-B416-94321A555329}"/>
              </a:ext>
            </a:extLst>
          </p:cNvPr>
          <p:cNvSpPr>
            <a:spLocks noGrp="1"/>
          </p:cNvSpPr>
          <p:nvPr>
            <p:ph type="title"/>
          </p:nvPr>
        </p:nvSpPr>
        <p:spPr>
          <a:xfrm>
            <a:off x="2360723" y="245277"/>
            <a:ext cx="7006959" cy="1111574"/>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err="1">
                <a:solidFill>
                  <a:schemeClr val="tx1"/>
                </a:solidFill>
              </a:rPr>
              <a:t>Visualizzazione</a:t>
            </a:r>
            <a:r>
              <a:rPr lang="en-US" sz="3800" dirty="0">
                <a:solidFill>
                  <a:schemeClr val="tx1"/>
                </a:solidFill>
              </a:rPr>
              <a:t> mobile</a:t>
            </a:r>
          </a:p>
        </p:txBody>
      </p:sp>
      <p:pic>
        <p:nvPicPr>
          <p:cNvPr id="14" name="Immagine 13">
            <a:extLst>
              <a:ext uri="{FF2B5EF4-FFF2-40B4-BE49-F238E27FC236}">
                <a16:creationId xmlns:a16="http://schemas.microsoft.com/office/drawing/2014/main" id="{AB25FBA3-4F11-4F98-AB04-8ECD022E0329}"/>
              </a:ext>
            </a:extLst>
          </p:cNvPr>
          <p:cNvPicPr>
            <a:picLocks noChangeAspect="1"/>
          </p:cNvPicPr>
          <p:nvPr/>
        </p:nvPicPr>
        <p:blipFill rotWithShape="1">
          <a:blip r:embed="rId4"/>
          <a:srcRect l="32061" t="24055" r="41393" b="34025"/>
          <a:stretch/>
        </p:blipFill>
        <p:spPr>
          <a:xfrm>
            <a:off x="490689" y="1961104"/>
            <a:ext cx="2242986" cy="5009877"/>
          </a:xfrm>
          <a:prstGeom prst="rect">
            <a:avLst/>
          </a:prstGeom>
        </p:spPr>
      </p:pic>
      <p:sp>
        <p:nvSpPr>
          <p:cNvPr id="21" name="Rettangolo 20">
            <a:extLst>
              <a:ext uri="{FF2B5EF4-FFF2-40B4-BE49-F238E27FC236}">
                <a16:creationId xmlns:a16="http://schemas.microsoft.com/office/drawing/2014/main" id="{17916A39-CA0D-4DBF-867F-39938EAAAAFC}"/>
              </a:ext>
            </a:extLst>
          </p:cNvPr>
          <p:cNvSpPr/>
          <p:nvPr/>
        </p:nvSpPr>
        <p:spPr>
          <a:xfrm>
            <a:off x="4839481" y="3204377"/>
            <a:ext cx="1221167" cy="2070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D8BB2731-49A7-4C7B-A9C2-BBA797114AC2}"/>
              </a:ext>
            </a:extLst>
          </p:cNvPr>
          <p:cNvPicPr>
            <a:picLocks noChangeAspect="1"/>
          </p:cNvPicPr>
          <p:nvPr/>
        </p:nvPicPr>
        <p:blipFill rotWithShape="1">
          <a:blip r:embed="rId5"/>
          <a:srcRect l="32582" t="34898" r="38578" b="37757"/>
          <a:stretch/>
        </p:blipFill>
        <p:spPr>
          <a:xfrm>
            <a:off x="4071192" y="1702779"/>
            <a:ext cx="3586023" cy="4809293"/>
          </a:xfrm>
          <a:prstGeom prst="rect">
            <a:avLst/>
          </a:prstGeom>
        </p:spPr>
      </p:pic>
      <p:sp>
        <p:nvSpPr>
          <p:cNvPr id="26" name="Rettangolo 25">
            <a:extLst>
              <a:ext uri="{FF2B5EF4-FFF2-40B4-BE49-F238E27FC236}">
                <a16:creationId xmlns:a16="http://schemas.microsoft.com/office/drawing/2014/main" id="{7EE05547-7E67-40FB-8C06-8433C5794B97}"/>
              </a:ext>
            </a:extLst>
          </p:cNvPr>
          <p:cNvSpPr/>
          <p:nvPr/>
        </p:nvSpPr>
        <p:spPr>
          <a:xfrm>
            <a:off x="9367682" y="3334279"/>
            <a:ext cx="1633382" cy="2464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06654E66-5521-40BF-AC08-962ED82D8EE7}"/>
              </a:ext>
            </a:extLst>
          </p:cNvPr>
          <p:cNvPicPr>
            <a:picLocks noChangeAspect="1"/>
          </p:cNvPicPr>
          <p:nvPr/>
        </p:nvPicPr>
        <p:blipFill rotWithShape="1">
          <a:blip r:embed="rId6"/>
          <a:srcRect l="40511" t="37525" r="37456" b="33199"/>
          <a:stretch/>
        </p:blipFill>
        <p:spPr>
          <a:xfrm>
            <a:off x="9200958" y="2095362"/>
            <a:ext cx="2140993" cy="4024126"/>
          </a:xfrm>
          <a:prstGeom prst="rect">
            <a:avLst/>
          </a:prstGeom>
        </p:spPr>
      </p:pic>
    </p:spTree>
    <p:extLst>
      <p:ext uri="{BB962C8B-B14F-4D97-AF65-F5344CB8AC3E}">
        <p14:creationId xmlns:p14="http://schemas.microsoft.com/office/powerpoint/2010/main" val="267384911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cco">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2.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Modello Pacco finanziario</Template>
  <TotalTime>219</TotalTime>
  <Words>6713</Words>
  <Application>Microsoft Office PowerPoint</Application>
  <PresentationFormat>Widescreen</PresentationFormat>
  <Paragraphs>433</Paragraphs>
  <Slides>9</Slides>
  <Notes>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Arial</vt:lpstr>
      <vt:lpstr>Calibri</vt:lpstr>
      <vt:lpstr>Consolas</vt:lpstr>
      <vt:lpstr>Gill Sans MT</vt:lpstr>
      <vt:lpstr>Pacco</vt:lpstr>
      <vt:lpstr>MHW 1</vt:lpstr>
      <vt:lpstr>Descrizione del progetto</vt:lpstr>
      <vt:lpstr>Layout complessivo html+css</vt:lpstr>
      <vt:lpstr>Header </vt:lpstr>
      <vt:lpstr>nav</vt:lpstr>
      <vt:lpstr>Presentazione standard di PowerPoint</vt:lpstr>
      <vt:lpstr>Presentazione standard di PowerPoint</vt:lpstr>
      <vt:lpstr>footer</vt:lpstr>
      <vt:lpstr>Visualizzazione mobile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 1</dc:title>
  <dc:creator>Giulia Pulvirenti</dc:creator>
  <cp:lastModifiedBy>Giulia Pulvirenti</cp:lastModifiedBy>
  <cp:revision>24</cp:revision>
  <dcterms:created xsi:type="dcterms:W3CDTF">2021-03-25T15:36:09Z</dcterms:created>
  <dcterms:modified xsi:type="dcterms:W3CDTF">2021-03-26T15:26:58Z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